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9" r:id="rId3"/>
    <p:sldId id="399" r:id="rId4"/>
    <p:sldId id="400" r:id="rId5"/>
    <p:sldId id="258" r:id="rId6"/>
    <p:sldId id="438" r:id="rId7"/>
    <p:sldId id="433" r:id="rId8"/>
    <p:sldId id="429" r:id="rId9"/>
    <p:sldId id="435" r:id="rId10"/>
    <p:sldId id="430" r:id="rId11"/>
    <p:sldId id="436" r:id="rId12"/>
    <p:sldId id="474" r:id="rId13"/>
    <p:sldId id="461" r:id="rId14"/>
    <p:sldId id="454" r:id="rId15"/>
    <p:sldId id="455" r:id="rId16"/>
    <p:sldId id="456" r:id="rId17"/>
    <p:sldId id="457" r:id="rId18"/>
    <p:sldId id="458" r:id="rId19"/>
    <p:sldId id="459" r:id="rId20"/>
    <p:sldId id="462" r:id="rId21"/>
    <p:sldId id="460" r:id="rId22"/>
    <p:sldId id="463" r:id="rId23"/>
    <p:sldId id="464" r:id="rId24"/>
    <p:sldId id="473" r:id="rId25"/>
    <p:sldId id="475" r:id="rId26"/>
    <p:sldId id="476" r:id="rId27"/>
    <p:sldId id="465" r:id="rId28"/>
    <p:sldId id="467" r:id="rId29"/>
    <p:sldId id="468" r:id="rId30"/>
    <p:sldId id="469" r:id="rId31"/>
    <p:sldId id="470" r:id="rId32"/>
    <p:sldId id="471" r:id="rId33"/>
    <p:sldId id="4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6A43"/>
    <a:srgbClr val="0A75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73" d="100"/>
          <a:sy n="73" d="100"/>
        </p:scale>
        <p:origin x="43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14C27-F88E-4AB9-981B-FFA44E02DE39}"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339C34B5-A3E4-4F3B-8381-6FC96B294A1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gm:t>
    </dgm:pt>
    <dgm:pt modelId="{56EACD70-E1F2-4EE3-BF8D-03BAB1EF1369}" type="parTrans" cxnId="{73A7FF04-B0F6-4FDE-851A-D6F9E1FA3A69}">
      <dgm:prSet/>
      <dgm:spPr/>
      <dgm:t>
        <a:bodyPr/>
        <a:lstStyle/>
        <a:p>
          <a:endParaRPr lang="en-IN"/>
        </a:p>
      </dgm:t>
    </dgm:pt>
    <dgm:pt modelId="{4E429394-C10C-4291-9E3F-ACE3B9095E48}" type="sibTrans" cxnId="{73A7FF04-B0F6-4FDE-851A-D6F9E1FA3A69}">
      <dgm:prSet/>
      <dgm:spPr/>
      <dgm:t>
        <a:bodyPr/>
        <a:lstStyle/>
        <a:p>
          <a:endParaRPr lang="en-IN"/>
        </a:p>
      </dgm:t>
    </dgm:pt>
    <dgm:pt modelId="{73D31C35-D8BF-4322-91FE-0BBC40846888}">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dirty="0">
            <a:latin typeface="Times New Roman" panose="02020603050405020304" pitchFamily="18" charset="0"/>
            <a:cs typeface="Times New Roman" panose="02020603050405020304" pitchFamily="18" charset="0"/>
          </a:endParaRPr>
        </a:p>
      </dgm:t>
    </dgm:pt>
    <dgm:pt modelId="{65F78722-E33F-402D-A3DF-68C57193B8C6}" type="parTrans" cxnId="{689A1AB1-5F09-4C88-A0AD-46E3C0C9D7EB}">
      <dgm:prSet/>
      <dgm:spPr/>
      <dgm:t>
        <a:bodyPr/>
        <a:lstStyle/>
        <a:p>
          <a:endParaRPr lang="en-IN"/>
        </a:p>
      </dgm:t>
    </dgm:pt>
    <dgm:pt modelId="{4A5AABFA-6D54-4E94-A666-0AFEC6DCEA3B}" type="sibTrans" cxnId="{689A1AB1-5F09-4C88-A0AD-46E3C0C9D7EB}">
      <dgm:prSet/>
      <dgm:spPr/>
      <dgm:t>
        <a:bodyPr/>
        <a:lstStyle/>
        <a:p>
          <a:endParaRPr lang="en-IN"/>
        </a:p>
      </dgm:t>
    </dgm:pt>
    <dgm:pt modelId="{251C3F13-3F76-447C-82C6-E9EDD87BC69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dirty="0">
            <a:latin typeface="Times New Roman" panose="02020603050405020304" pitchFamily="18" charset="0"/>
            <a:cs typeface="Times New Roman" panose="02020603050405020304" pitchFamily="18" charset="0"/>
          </a:endParaRPr>
        </a:p>
      </dgm:t>
    </dgm:pt>
    <dgm:pt modelId="{2BFE421C-6F55-491C-8831-AD5DB0BD7E4F}" type="parTrans" cxnId="{906074F8-9420-4609-97C5-670435796341}">
      <dgm:prSet/>
      <dgm:spPr/>
      <dgm:t>
        <a:bodyPr/>
        <a:lstStyle/>
        <a:p>
          <a:endParaRPr lang="en-IN"/>
        </a:p>
      </dgm:t>
    </dgm:pt>
    <dgm:pt modelId="{8A9F087D-5413-4F2D-A3D0-A21A146BC10D}" type="sibTrans" cxnId="{906074F8-9420-4609-97C5-670435796341}">
      <dgm:prSet/>
      <dgm:spPr/>
      <dgm:t>
        <a:bodyPr/>
        <a:lstStyle/>
        <a:p>
          <a:endParaRPr lang="en-IN"/>
        </a:p>
      </dgm:t>
    </dgm:pt>
    <dgm:pt modelId="{0B558F2D-BE75-4CC1-B5B2-966AEEE7A5CB}" type="pres">
      <dgm:prSet presAssocID="{D1014C27-F88E-4AB9-981B-FFA44E02DE39}" presName="linear" presStyleCnt="0">
        <dgm:presLayoutVars>
          <dgm:animLvl val="lvl"/>
          <dgm:resizeHandles val="exact"/>
        </dgm:presLayoutVars>
      </dgm:prSet>
      <dgm:spPr/>
    </dgm:pt>
    <dgm:pt modelId="{3B09AB88-CD27-4214-9380-C12C50D32BB6}" type="pres">
      <dgm:prSet presAssocID="{339C34B5-A3E4-4F3B-8381-6FC96B294A11}" presName="parentText" presStyleLbl="node1" presStyleIdx="0" presStyleCnt="3" custScaleY="111292" custLinFactNeighborX="-97" custLinFactNeighborY="-73808">
        <dgm:presLayoutVars>
          <dgm:chMax val="0"/>
          <dgm:bulletEnabled val="1"/>
        </dgm:presLayoutVars>
      </dgm:prSet>
      <dgm:spPr/>
    </dgm:pt>
    <dgm:pt modelId="{7C9AB31E-91B3-48D8-B2EA-EF0BA1269828}" type="pres">
      <dgm:prSet presAssocID="{4E429394-C10C-4291-9E3F-ACE3B9095E48}"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CF9711F-D407-4191-9C3C-2EFD14D69E23}" type="pres">
      <dgm:prSet presAssocID="{73D31C35-D8BF-4322-91FE-0BBC40846888}" presName="parentText" presStyleLbl="node1" presStyleIdx="1" presStyleCnt="3" custScaleY="98091" custLinFactNeighborY="-91417">
        <dgm:presLayoutVars>
          <dgm:chMax val="0"/>
          <dgm:bulletEnabled val="1"/>
        </dgm:presLayoutVars>
      </dgm:prSet>
      <dgm:spPr/>
    </dgm:pt>
    <dgm:pt modelId="{04BE29C7-9466-40BC-B43E-8AD4E5E3987E}" type="pres">
      <dgm:prSet presAssocID="{4A5AABFA-6D54-4E94-A666-0AFEC6DCEA3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48586E0-37A6-41CD-89AF-852EF1226E9F}" type="pres">
      <dgm:prSet presAssocID="{251C3F13-3F76-447C-82C6-E9EDD87BC691}" presName="parentText" presStyleLbl="node1" presStyleIdx="2" presStyleCnt="3" custScaleY="91625" custLinFactY="-1410" custLinFactNeighborX="24" custLinFactNeighborY="-100000">
        <dgm:presLayoutVars>
          <dgm:chMax val="0"/>
          <dgm:bulletEnabled val="1"/>
        </dgm:presLayoutVars>
      </dgm:prSet>
      <dgm:spPr/>
    </dgm:pt>
  </dgm:ptLst>
  <dgm:cxnLst>
    <dgm:cxn modelId="{73A7FF04-B0F6-4FDE-851A-D6F9E1FA3A69}" srcId="{D1014C27-F88E-4AB9-981B-FFA44E02DE39}" destId="{339C34B5-A3E4-4F3B-8381-6FC96B294A11}" srcOrd="0" destOrd="0" parTransId="{56EACD70-E1F2-4EE3-BF8D-03BAB1EF1369}" sibTransId="{4E429394-C10C-4291-9E3F-ACE3B9095E48}"/>
    <dgm:cxn modelId="{D7719E5C-BFD2-4B2A-A63B-18C6A703C8C3}" type="presOf" srcId="{339C34B5-A3E4-4F3B-8381-6FC96B294A11}" destId="{3B09AB88-CD27-4214-9380-C12C50D32BB6}" srcOrd="0" destOrd="0" presId="urn:microsoft.com/office/officeart/2005/8/layout/vList2"/>
    <dgm:cxn modelId="{12AD975E-FD40-4937-8ECC-9086FFFF7B80}" type="presOf" srcId="{251C3F13-3F76-447C-82C6-E9EDD87BC691}" destId="{C48586E0-37A6-41CD-89AF-852EF1226E9F}" srcOrd="0" destOrd="0" presId="urn:microsoft.com/office/officeart/2005/8/layout/vList2"/>
    <dgm:cxn modelId="{7346777F-85AA-4FF9-A44C-401B0E0E4A45}" type="presOf" srcId="{D1014C27-F88E-4AB9-981B-FFA44E02DE39}" destId="{0B558F2D-BE75-4CC1-B5B2-966AEEE7A5CB}" srcOrd="0" destOrd="0" presId="urn:microsoft.com/office/officeart/2005/8/layout/vList2"/>
    <dgm:cxn modelId="{689A1AB1-5F09-4C88-A0AD-46E3C0C9D7EB}" srcId="{D1014C27-F88E-4AB9-981B-FFA44E02DE39}" destId="{73D31C35-D8BF-4322-91FE-0BBC40846888}" srcOrd="1" destOrd="0" parTransId="{65F78722-E33F-402D-A3DF-68C57193B8C6}" sibTransId="{4A5AABFA-6D54-4E94-A666-0AFEC6DCEA3B}"/>
    <dgm:cxn modelId="{906074F8-9420-4609-97C5-670435796341}" srcId="{D1014C27-F88E-4AB9-981B-FFA44E02DE39}" destId="{251C3F13-3F76-447C-82C6-E9EDD87BC691}" srcOrd="2" destOrd="0" parTransId="{2BFE421C-6F55-491C-8831-AD5DB0BD7E4F}" sibTransId="{8A9F087D-5413-4F2D-A3D0-A21A146BC10D}"/>
    <dgm:cxn modelId="{E5A4E2FF-573B-4471-8041-9A7F14F10DE8}" type="presOf" srcId="{73D31C35-D8BF-4322-91FE-0BBC40846888}" destId="{4CF9711F-D407-4191-9C3C-2EFD14D69E23}" srcOrd="0" destOrd="0" presId="urn:microsoft.com/office/officeart/2005/8/layout/vList2"/>
    <dgm:cxn modelId="{B31424FB-5B01-49B9-A5B6-DD737AAEA9C7}" type="presParOf" srcId="{0B558F2D-BE75-4CC1-B5B2-966AEEE7A5CB}" destId="{3B09AB88-CD27-4214-9380-C12C50D32BB6}" srcOrd="0" destOrd="0" presId="urn:microsoft.com/office/officeart/2005/8/layout/vList2"/>
    <dgm:cxn modelId="{12482BE8-2815-41BD-B456-FBD7CD2A2E5E}" type="presParOf" srcId="{0B558F2D-BE75-4CC1-B5B2-966AEEE7A5CB}" destId="{7C9AB31E-91B3-48D8-B2EA-EF0BA1269828}" srcOrd="1" destOrd="0" presId="urn:microsoft.com/office/officeart/2005/8/layout/vList2"/>
    <dgm:cxn modelId="{911D3C38-74E9-4462-8D2E-ED5C99FB9DA5}" type="presParOf" srcId="{0B558F2D-BE75-4CC1-B5B2-966AEEE7A5CB}" destId="{4CF9711F-D407-4191-9C3C-2EFD14D69E23}" srcOrd="2" destOrd="0" presId="urn:microsoft.com/office/officeart/2005/8/layout/vList2"/>
    <dgm:cxn modelId="{46EFD6D0-7EFC-4AA1-9D8F-66DA19440B0F}" type="presParOf" srcId="{0B558F2D-BE75-4CC1-B5B2-966AEEE7A5CB}" destId="{04BE29C7-9466-40BC-B43E-8AD4E5E3987E}" srcOrd="3" destOrd="0" presId="urn:microsoft.com/office/officeart/2005/8/layout/vList2"/>
    <dgm:cxn modelId="{6A91064F-D299-4408-B4D8-9B74C85DA35F}" type="presParOf" srcId="{0B558F2D-BE75-4CC1-B5B2-966AEEE7A5CB}" destId="{C48586E0-37A6-41CD-89AF-852EF1226E9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5D0A16-A8A4-4A21-A4AE-52F8A1EC22E0}"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F6A79468-37C6-4144-81FD-E19FA503893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gm:t>
    </dgm:pt>
    <dgm:pt modelId="{F8DFA454-84D8-4357-B939-AAB11F688A91}" type="parTrans" cxnId="{62BD9F4C-BD0B-4776-B93C-DAAFD31AE14B}">
      <dgm:prSet/>
      <dgm:spPr/>
      <dgm:t>
        <a:bodyPr/>
        <a:lstStyle/>
        <a:p>
          <a:endParaRPr lang="en-IN"/>
        </a:p>
      </dgm:t>
    </dgm:pt>
    <dgm:pt modelId="{3BA154DB-4752-4316-ABBA-C0AAA58CF89B}" type="sibTrans" cxnId="{62BD9F4C-BD0B-4776-B93C-DAAFD31AE14B}">
      <dgm:prSet/>
      <dgm:spPr/>
      <dgm:t>
        <a:bodyPr/>
        <a:lstStyle/>
        <a:p>
          <a:endParaRPr lang="en-IN"/>
        </a:p>
      </dgm:t>
    </dgm:pt>
    <dgm:pt modelId="{A25000D2-5BC0-414A-8187-E127E9E1E784}">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dirty="0">
            <a:latin typeface="Times New Roman" panose="02020603050405020304" pitchFamily="18" charset="0"/>
            <a:cs typeface="Times New Roman" panose="02020603050405020304" pitchFamily="18" charset="0"/>
          </a:endParaRPr>
        </a:p>
      </dgm:t>
    </dgm:pt>
    <dgm:pt modelId="{686EB829-9488-497F-988B-BC626AA75F41}" type="parTrans" cxnId="{B458BBBB-F469-4AAA-9BAE-03A67F8D98AF}">
      <dgm:prSet/>
      <dgm:spPr/>
      <dgm:t>
        <a:bodyPr/>
        <a:lstStyle/>
        <a:p>
          <a:endParaRPr lang="en-IN"/>
        </a:p>
      </dgm:t>
    </dgm:pt>
    <dgm:pt modelId="{71F60C16-9C64-4287-85A6-E18605E01534}" type="sibTrans" cxnId="{B458BBBB-F469-4AAA-9BAE-03A67F8D98AF}">
      <dgm:prSet/>
      <dgm:spPr/>
      <dgm:t>
        <a:bodyPr/>
        <a:lstStyle/>
        <a:p>
          <a:endParaRPr lang="en-IN"/>
        </a:p>
      </dgm:t>
    </dgm:pt>
    <dgm:pt modelId="{AE329ED2-2D70-4771-B40A-987FE3AA5CD5}" type="pres">
      <dgm:prSet presAssocID="{B25D0A16-A8A4-4A21-A4AE-52F8A1EC22E0}" presName="linear" presStyleCnt="0">
        <dgm:presLayoutVars>
          <dgm:animLvl val="lvl"/>
          <dgm:resizeHandles val="exact"/>
        </dgm:presLayoutVars>
      </dgm:prSet>
      <dgm:spPr/>
    </dgm:pt>
    <dgm:pt modelId="{E40EB02E-B97E-41FA-AD40-5DEE44073914}" type="pres">
      <dgm:prSet presAssocID="{F6A79468-37C6-4144-81FD-E19FA503893A}" presName="parentText" presStyleLbl="node1" presStyleIdx="0" presStyleCnt="2" custScaleY="90438" custLinFactNeighborY="-85639">
        <dgm:presLayoutVars>
          <dgm:chMax val="0"/>
          <dgm:bulletEnabled val="1"/>
        </dgm:presLayoutVars>
      </dgm:prSet>
      <dgm:spPr/>
    </dgm:pt>
    <dgm:pt modelId="{8F3E3A24-3EDD-451A-BA7A-27E21A438104}" type="pres">
      <dgm:prSet presAssocID="{3BA154DB-4752-4316-ABBA-C0AAA58CF89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7663651-DE1D-4BE9-82B9-4588EBC6C8BF}" type="pres">
      <dgm:prSet presAssocID="{A25000D2-5BC0-414A-8187-E127E9E1E784}" presName="parentText" presStyleLbl="node1" presStyleIdx="1" presStyleCnt="2" custScaleY="129102">
        <dgm:presLayoutVars>
          <dgm:chMax val="0"/>
          <dgm:bulletEnabled val="1"/>
        </dgm:presLayoutVars>
      </dgm:prSet>
      <dgm:spPr/>
    </dgm:pt>
  </dgm:ptLst>
  <dgm:cxnLst>
    <dgm:cxn modelId="{FCFF2A1D-FB9A-4E90-8088-72BBE62830DB}" type="presOf" srcId="{A25000D2-5BC0-414A-8187-E127E9E1E784}" destId="{87663651-DE1D-4BE9-82B9-4588EBC6C8BF}" srcOrd="0" destOrd="0" presId="urn:microsoft.com/office/officeart/2005/8/layout/vList2"/>
    <dgm:cxn modelId="{62BD9F4C-BD0B-4776-B93C-DAAFD31AE14B}" srcId="{B25D0A16-A8A4-4A21-A4AE-52F8A1EC22E0}" destId="{F6A79468-37C6-4144-81FD-E19FA503893A}" srcOrd="0" destOrd="0" parTransId="{F8DFA454-84D8-4357-B939-AAB11F688A91}" sibTransId="{3BA154DB-4752-4316-ABBA-C0AAA58CF89B}"/>
    <dgm:cxn modelId="{84B1C94D-D3DA-4E69-BAD6-94A4A801DAF4}" type="presOf" srcId="{B25D0A16-A8A4-4A21-A4AE-52F8A1EC22E0}" destId="{AE329ED2-2D70-4771-B40A-987FE3AA5CD5}" srcOrd="0" destOrd="0" presId="urn:microsoft.com/office/officeart/2005/8/layout/vList2"/>
    <dgm:cxn modelId="{52F5228B-1049-4966-BEA5-15FB412DE293}" type="presOf" srcId="{F6A79468-37C6-4144-81FD-E19FA503893A}" destId="{E40EB02E-B97E-41FA-AD40-5DEE44073914}" srcOrd="0" destOrd="0" presId="urn:microsoft.com/office/officeart/2005/8/layout/vList2"/>
    <dgm:cxn modelId="{B458BBBB-F469-4AAA-9BAE-03A67F8D98AF}" srcId="{B25D0A16-A8A4-4A21-A4AE-52F8A1EC22E0}" destId="{A25000D2-5BC0-414A-8187-E127E9E1E784}" srcOrd="1" destOrd="0" parTransId="{686EB829-9488-497F-988B-BC626AA75F41}" sibTransId="{71F60C16-9C64-4287-85A6-E18605E01534}"/>
    <dgm:cxn modelId="{6A616AE0-0453-4370-9931-54A9C5C2D5B4}" type="presParOf" srcId="{AE329ED2-2D70-4771-B40A-987FE3AA5CD5}" destId="{E40EB02E-B97E-41FA-AD40-5DEE44073914}" srcOrd="0" destOrd="0" presId="urn:microsoft.com/office/officeart/2005/8/layout/vList2"/>
    <dgm:cxn modelId="{8515DE07-E493-4C0A-B36B-A6CA41AE0A62}" type="presParOf" srcId="{AE329ED2-2D70-4771-B40A-987FE3AA5CD5}" destId="{8F3E3A24-3EDD-451A-BA7A-27E21A438104}" srcOrd="1" destOrd="0" presId="urn:microsoft.com/office/officeart/2005/8/layout/vList2"/>
    <dgm:cxn modelId="{47218BC4-8DAA-4D68-9748-B0C510382C33}" type="presParOf" srcId="{AE329ED2-2D70-4771-B40A-987FE3AA5CD5}" destId="{87663651-DE1D-4BE9-82B9-4588EBC6C8B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C53D6A-F4B2-4A13-BEC4-534893F14D80}" type="doc">
      <dgm:prSet loTypeId="urn:microsoft.com/office/officeart/2005/8/layout/hProcess4" loCatId="process" qsTypeId="urn:microsoft.com/office/officeart/2005/8/quickstyle/3d2" qsCatId="3D" csTypeId="urn:microsoft.com/office/officeart/2005/8/colors/accent1_2" csCatId="accent1" phldr="1"/>
      <dgm:spPr/>
      <dgm:t>
        <a:bodyPr/>
        <a:lstStyle/>
        <a:p>
          <a:endParaRPr lang="en-IN"/>
        </a:p>
      </dgm:t>
    </dgm:pt>
    <dgm:pt modelId="{D4933561-7904-4216-B2B4-EBB87C9D74AF}">
      <dgm:prSet/>
      <dgm:spPr/>
      <dgm:t>
        <a:bodyPr/>
        <a:lstStyle/>
        <a:p>
          <a:r>
            <a:rPr lang="en-IN" b="1" dirty="0">
              <a:latin typeface="Times New Roman" panose="02020603050405020304" pitchFamily="18" charset="0"/>
              <a:cs typeface="Times New Roman" panose="02020603050405020304" pitchFamily="18" charset="0"/>
            </a:rPr>
            <a:t>Image Analysis</a:t>
          </a:r>
        </a:p>
      </dgm:t>
    </dgm:pt>
    <dgm:pt modelId="{55509E0E-076F-4480-A1ED-BAD1FE6CB087}" type="parTrans" cxnId="{3E6CA4CE-903E-4647-A82D-75A13C319590}">
      <dgm:prSet/>
      <dgm:spPr/>
      <dgm:t>
        <a:bodyPr/>
        <a:lstStyle/>
        <a:p>
          <a:endParaRPr lang="en-IN"/>
        </a:p>
      </dgm:t>
    </dgm:pt>
    <dgm:pt modelId="{96E14B9A-AD82-41B6-91BF-7570539E2D89}" type="sibTrans" cxnId="{3E6CA4CE-903E-4647-A82D-75A13C319590}">
      <dgm:prSet/>
      <dgm:spPr/>
      <dgm:t>
        <a:bodyPr/>
        <a:lstStyle/>
        <a:p>
          <a:endParaRPr lang="en-IN"/>
        </a:p>
      </dgm:t>
    </dgm:pt>
    <dgm:pt modelId="{388BE889-8229-4E3A-BF6B-3D75FE784A97}">
      <dgm:prSet custT="1"/>
      <dgm:spPr/>
      <dgm:t>
        <a:bodyPr/>
        <a:lstStyle/>
        <a:p>
          <a:r>
            <a:rPr lang="en-IN" sz="1400" b="1" dirty="0">
              <a:latin typeface="Times New Roman" panose="02020603050405020304" pitchFamily="18" charset="0"/>
              <a:cs typeface="Times New Roman" panose="02020603050405020304" pitchFamily="18" charset="0"/>
            </a:rPr>
            <a:t>Pre-processing</a:t>
          </a:r>
        </a:p>
      </dgm:t>
    </dgm:pt>
    <dgm:pt modelId="{00AD8D82-30A6-4D9A-AE2F-A3DB292D879B}" type="parTrans" cxnId="{15F876C9-B262-430F-AD21-BD5C7A31F868}">
      <dgm:prSet/>
      <dgm:spPr/>
      <dgm:t>
        <a:bodyPr/>
        <a:lstStyle/>
        <a:p>
          <a:endParaRPr lang="en-IN"/>
        </a:p>
      </dgm:t>
    </dgm:pt>
    <dgm:pt modelId="{00D5FCAD-A901-4466-8B69-1E9E76814889}" type="sibTrans" cxnId="{15F876C9-B262-430F-AD21-BD5C7A31F868}">
      <dgm:prSet/>
      <dgm:spPr/>
      <dgm:t>
        <a:bodyPr/>
        <a:lstStyle/>
        <a:p>
          <a:endParaRPr lang="en-IN"/>
        </a:p>
      </dgm:t>
    </dgm:pt>
    <dgm:pt modelId="{CE2EFBD3-0F59-40C7-96C6-1AD2E09B4EC3}">
      <dgm:prSet/>
      <dgm:spPr/>
      <dgm:t>
        <a:bodyPr/>
        <a:lstStyle/>
        <a:p>
          <a:r>
            <a:rPr lang="en-IN" b="1" dirty="0">
              <a:latin typeface="Times New Roman" panose="02020603050405020304" pitchFamily="18" charset="0"/>
              <a:cs typeface="Times New Roman" panose="02020603050405020304" pitchFamily="18" charset="0"/>
            </a:rPr>
            <a:t>Features</a:t>
          </a:r>
        </a:p>
      </dgm:t>
    </dgm:pt>
    <dgm:pt modelId="{94A44E8B-6308-47DE-9202-6F6FC6E3A8B1}" type="parTrans" cxnId="{B5464D56-92C8-4368-8E43-3DB5C5F0B5E9}">
      <dgm:prSet/>
      <dgm:spPr/>
      <dgm:t>
        <a:bodyPr/>
        <a:lstStyle/>
        <a:p>
          <a:endParaRPr lang="en-IN"/>
        </a:p>
      </dgm:t>
    </dgm:pt>
    <dgm:pt modelId="{C33DF2A7-4C3F-4565-ACDA-D8057C40E282}" type="sibTrans" cxnId="{B5464D56-92C8-4368-8E43-3DB5C5F0B5E9}">
      <dgm:prSet/>
      <dgm:spPr/>
      <dgm:t>
        <a:bodyPr/>
        <a:lstStyle/>
        <a:p>
          <a:endParaRPr lang="en-IN"/>
        </a:p>
      </dgm:t>
    </dgm:pt>
    <dgm:pt modelId="{A6475524-1D9F-4858-B0B9-2ADA5E5525D1}">
      <dgm:prSet custT="1"/>
      <dgm:spPr/>
      <dgm:t>
        <a:bodyPr/>
        <a:lstStyle/>
        <a:p>
          <a:r>
            <a:rPr lang="en-IN" sz="1400" b="1" dirty="0">
              <a:latin typeface="Times New Roman" panose="02020603050405020304" pitchFamily="18" charset="0"/>
              <a:cs typeface="Times New Roman" panose="02020603050405020304" pitchFamily="18" charset="0"/>
            </a:rPr>
            <a:t>Features Extraction</a:t>
          </a:r>
        </a:p>
      </dgm:t>
    </dgm:pt>
    <dgm:pt modelId="{DF654B92-98FA-41A7-9FF9-5BEA5FAF01A1}" type="parTrans" cxnId="{1D424886-A7BC-42AC-A370-9CA925405F57}">
      <dgm:prSet/>
      <dgm:spPr/>
      <dgm:t>
        <a:bodyPr/>
        <a:lstStyle/>
        <a:p>
          <a:endParaRPr lang="en-IN"/>
        </a:p>
      </dgm:t>
    </dgm:pt>
    <dgm:pt modelId="{4CEE693C-9599-43AB-8129-D20E6C046E5A}" type="sibTrans" cxnId="{1D424886-A7BC-42AC-A370-9CA925405F57}">
      <dgm:prSet/>
      <dgm:spPr/>
      <dgm:t>
        <a:bodyPr/>
        <a:lstStyle/>
        <a:p>
          <a:endParaRPr lang="en-IN"/>
        </a:p>
      </dgm:t>
    </dgm:pt>
    <dgm:pt modelId="{248DA107-B631-4C13-BBBB-D1D271756D00}">
      <dgm:prSet/>
      <dgm:spPr/>
      <dgm:t>
        <a:bodyPr/>
        <a:lstStyle/>
        <a:p>
          <a:r>
            <a:rPr lang="en-IN" b="1" dirty="0">
              <a:latin typeface="Times New Roman" panose="02020603050405020304" pitchFamily="18" charset="0"/>
              <a:cs typeface="Times New Roman" panose="02020603050405020304" pitchFamily="18" charset="0"/>
            </a:rPr>
            <a:t>Classification </a:t>
          </a:r>
        </a:p>
      </dgm:t>
    </dgm:pt>
    <dgm:pt modelId="{5A6C3962-D2FE-49BE-81BA-642EEC4EBD08}" type="parTrans" cxnId="{26E1F81F-DC13-4677-9DFF-65D44FC24769}">
      <dgm:prSet/>
      <dgm:spPr/>
      <dgm:t>
        <a:bodyPr/>
        <a:lstStyle/>
        <a:p>
          <a:endParaRPr lang="en-IN"/>
        </a:p>
      </dgm:t>
    </dgm:pt>
    <dgm:pt modelId="{0A982627-83EE-4881-AF28-79FC06DD1F13}" type="sibTrans" cxnId="{26E1F81F-DC13-4677-9DFF-65D44FC24769}">
      <dgm:prSet/>
      <dgm:spPr/>
      <dgm:t>
        <a:bodyPr/>
        <a:lstStyle/>
        <a:p>
          <a:endParaRPr lang="en-IN"/>
        </a:p>
      </dgm:t>
    </dgm:pt>
    <dgm:pt modelId="{EE46375C-83A3-43A3-A34D-1D2CC0F5703C}">
      <dgm:prSet custT="1"/>
      <dgm:spPr/>
      <dgm:t>
        <a:bodyPr anchor="ctr"/>
        <a:lstStyle/>
        <a:p>
          <a:pPr algn="l">
            <a:buFontTx/>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F84DD38-8F9C-48A8-A64F-D264559C6BF1}" type="parTrans" cxnId="{CDEB4798-7446-4535-A116-FBF208270FC1}">
      <dgm:prSet/>
      <dgm:spPr/>
      <dgm:t>
        <a:bodyPr/>
        <a:lstStyle/>
        <a:p>
          <a:endParaRPr lang="en-IN"/>
        </a:p>
      </dgm:t>
    </dgm:pt>
    <dgm:pt modelId="{ECD71135-EC84-499D-A83D-ABBFC10BB065}" type="sibTrans" cxnId="{CDEB4798-7446-4535-A116-FBF208270FC1}">
      <dgm:prSet/>
      <dgm:spPr/>
      <dgm:t>
        <a:bodyPr/>
        <a:lstStyle/>
        <a:p>
          <a:endParaRPr lang="en-IN"/>
        </a:p>
      </dgm:t>
    </dgm:pt>
    <dgm:pt modelId="{3806B1C3-2E75-4380-8C93-6D6C39CDA45C}">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3CE1B3F4-E93A-4C25-9AA6-F6D3FBCBC5A0}" type="parTrans" cxnId="{F71807B1-B89A-45D1-8DCD-3BC73890A552}">
      <dgm:prSet/>
      <dgm:spPr/>
      <dgm:t>
        <a:bodyPr/>
        <a:lstStyle/>
        <a:p>
          <a:endParaRPr lang="en-IN"/>
        </a:p>
      </dgm:t>
    </dgm:pt>
    <dgm:pt modelId="{EA2ABB38-9EDE-475B-B8F9-EB37206C2E28}" type="sibTrans" cxnId="{F71807B1-B89A-45D1-8DCD-3BC73890A552}">
      <dgm:prSet/>
      <dgm:spPr/>
      <dgm:t>
        <a:bodyPr/>
        <a:lstStyle/>
        <a:p>
          <a:endParaRPr lang="en-IN"/>
        </a:p>
      </dgm:t>
    </dgm:pt>
    <dgm:pt modelId="{EF2035C1-8BF8-4C62-B74C-BCD76BB298FB}">
      <dgm:prSet custT="1"/>
      <dgm:spPr/>
      <dgm:t>
        <a:bodyPr anchor="ctr"/>
        <a:lstStyle/>
        <a:p>
          <a:pPr>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A66DCFE-C87F-4CC9-9201-71A57771D6AE}" type="parTrans" cxnId="{DC44873F-D99E-49FD-BE27-93DAF3136A6E}">
      <dgm:prSet/>
      <dgm:spPr/>
      <dgm:t>
        <a:bodyPr/>
        <a:lstStyle/>
        <a:p>
          <a:endParaRPr lang="en-IN"/>
        </a:p>
      </dgm:t>
    </dgm:pt>
    <dgm:pt modelId="{9F8B1484-5A6E-4435-ADE6-344F7A8F6431}" type="sibTrans" cxnId="{DC44873F-D99E-49FD-BE27-93DAF3136A6E}">
      <dgm:prSet/>
      <dgm:spPr/>
      <dgm:t>
        <a:bodyPr/>
        <a:lstStyle/>
        <a:p>
          <a:endParaRPr lang="en-IN"/>
        </a:p>
      </dgm:t>
    </dgm:pt>
    <dgm:pt modelId="{7EEAE674-48FE-49B4-870B-ACF4B96E310C}">
      <dgm:prSet custT="1"/>
      <dgm:spPr/>
      <dgm:t>
        <a:bodyPr anchor="ctr"/>
        <a:lstStyle/>
        <a:p>
          <a:pPr algn="l">
            <a:buNone/>
          </a:pPr>
          <a:r>
            <a:rPr lang="en-US" sz="1200" b="1" i="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E90338C5-85BD-4C1F-A857-787C82822EA5}" type="parTrans" cxnId="{5BA98B6D-9C70-4F26-BB3C-BAF49BFDE357}">
      <dgm:prSet/>
      <dgm:spPr/>
      <dgm:t>
        <a:bodyPr/>
        <a:lstStyle/>
        <a:p>
          <a:endParaRPr lang="en-IN"/>
        </a:p>
      </dgm:t>
    </dgm:pt>
    <dgm:pt modelId="{7700BDF3-EE4D-4427-B1C7-638FF7D7F98D}" type="sibTrans" cxnId="{5BA98B6D-9C70-4F26-BB3C-BAF49BFDE357}">
      <dgm:prSet/>
      <dgm:spPr/>
      <dgm:t>
        <a:bodyPr/>
        <a:lstStyle/>
        <a:p>
          <a:endParaRPr lang="en-IN"/>
        </a:p>
      </dgm:t>
    </dgm:pt>
    <dgm:pt modelId="{D73346D1-0182-4358-9674-E78F85826758}">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250DD683-6304-4979-9360-EAD8830110E7}" type="parTrans" cxnId="{3CA99A2F-330C-4E77-A455-ABF9CD379CAB}">
      <dgm:prSet/>
      <dgm:spPr/>
      <dgm:t>
        <a:bodyPr/>
        <a:lstStyle/>
        <a:p>
          <a:endParaRPr lang="en-IN"/>
        </a:p>
      </dgm:t>
    </dgm:pt>
    <dgm:pt modelId="{F9FAE437-18B6-4A1F-BD6B-CF537BEEF649}" type="sibTrans" cxnId="{3CA99A2F-330C-4E77-A455-ABF9CD379CAB}">
      <dgm:prSet/>
      <dgm:spPr/>
      <dgm:t>
        <a:bodyPr/>
        <a:lstStyle/>
        <a:p>
          <a:endParaRPr lang="en-IN"/>
        </a:p>
      </dgm:t>
    </dgm:pt>
    <dgm:pt modelId="{796E13A4-1902-413C-9FA9-79082E822246}" type="pres">
      <dgm:prSet presAssocID="{15C53D6A-F4B2-4A13-BEC4-534893F14D80}" presName="Name0" presStyleCnt="0">
        <dgm:presLayoutVars>
          <dgm:dir/>
          <dgm:animLvl val="lvl"/>
          <dgm:resizeHandles val="exact"/>
        </dgm:presLayoutVars>
      </dgm:prSet>
      <dgm:spPr/>
    </dgm:pt>
    <dgm:pt modelId="{C4D8E2B2-441A-4E8C-A8C8-5D72022F8BAA}" type="pres">
      <dgm:prSet presAssocID="{15C53D6A-F4B2-4A13-BEC4-534893F14D80}" presName="tSp" presStyleCnt="0"/>
      <dgm:spPr/>
    </dgm:pt>
    <dgm:pt modelId="{912D9758-71F3-43F8-AFF3-F93A6FE58C56}" type="pres">
      <dgm:prSet presAssocID="{15C53D6A-F4B2-4A13-BEC4-534893F14D80}" presName="bSp" presStyleCnt="0"/>
      <dgm:spPr/>
    </dgm:pt>
    <dgm:pt modelId="{5E597B2F-2C70-4FC7-A304-066289613A1B}" type="pres">
      <dgm:prSet presAssocID="{15C53D6A-F4B2-4A13-BEC4-534893F14D80}" presName="process" presStyleCnt="0"/>
      <dgm:spPr/>
    </dgm:pt>
    <dgm:pt modelId="{3C6FCF17-4651-43FF-B2BF-A1DABECE02C1}" type="pres">
      <dgm:prSet presAssocID="{D4933561-7904-4216-B2B4-EBB87C9D74AF}" presName="composite1" presStyleCnt="0"/>
      <dgm:spPr/>
    </dgm:pt>
    <dgm:pt modelId="{69868EC9-0E9F-47D3-8D7C-578AC83A6F7D}" type="pres">
      <dgm:prSet presAssocID="{D4933561-7904-4216-B2B4-EBB87C9D74AF}" presName="dummyNode1" presStyleLbl="node1" presStyleIdx="0" presStyleCnt="5"/>
      <dgm:spPr/>
    </dgm:pt>
    <dgm:pt modelId="{F3453DBA-B956-4432-92D2-AEEAF122C46D}" type="pres">
      <dgm:prSet presAssocID="{D4933561-7904-4216-B2B4-EBB87C9D74AF}" presName="childNode1" presStyleLbl="bgAcc1" presStyleIdx="0" presStyleCnt="5" custScaleX="180484" custScaleY="166277" custLinFactNeighborX="-4064" custLinFactNeighborY="-1355">
        <dgm:presLayoutVars>
          <dgm:bulletEnabled val="1"/>
        </dgm:presLayoutVars>
      </dgm:prSet>
      <dgm:spPr/>
    </dgm:pt>
    <dgm:pt modelId="{56AA7085-62E0-400F-AAA0-922A9324B05A}" type="pres">
      <dgm:prSet presAssocID="{D4933561-7904-4216-B2B4-EBB87C9D74AF}" presName="childNode1tx" presStyleLbl="bgAcc1" presStyleIdx="0" presStyleCnt="5">
        <dgm:presLayoutVars>
          <dgm:bulletEnabled val="1"/>
        </dgm:presLayoutVars>
      </dgm:prSet>
      <dgm:spPr/>
    </dgm:pt>
    <dgm:pt modelId="{51BF1E77-93A6-4A24-8171-836A3109C7FF}" type="pres">
      <dgm:prSet presAssocID="{D4933561-7904-4216-B2B4-EBB87C9D74AF}" presName="parentNode1" presStyleLbl="node1" presStyleIdx="0" presStyleCnt="5" custScaleX="159244" custLinFactNeighborX="29475" custLinFactNeighborY="73547">
        <dgm:presLayoutVars>
          <dgm:chMax val="1"/>
          <dgm:bulletEnabled val="1"/>
        </dgm:presLayoutVars>
      </dgm:prSet>
      <dgm:spPr/>
    </dgm:pt>
    <dgm:pt modelId="{802A0643-7060-43B9-B1F9-FF890CB28CB1}" type="pres">
      <dgm:prSet presAssocID="{D4933561-7904-4216-B2B4-EBB87C9D74AF}" presName="connSite1" presStyleCnt="0"/>
      <dgm:spPr/>
    </dgm:pt>
    <dgm:pt modelId="{15E1DF41-58EA-4D7C-9645-8004C9CB31D5}" type="pres">
      <dgm:prSet presAssocID="{96E14B9A-AD82-41B6-91BF-7570539E2D89}" presName="Name9" presStyleLbl="sibTrans2D1" presStyleIdx="0" presStyleCnt="4" custAng="0" custLinFactNeighborX="-4742" custLinFactNeighborY="3977"/>
      <dgm:spPr/>
    </dgm:pt>
    <dgm:pt modelId="{55B14268-DACA-4856-AA0C-653206FCB4B7}" type="pres">
      <dgm:prSet presAssocID="{388BE889-8229-4E3A-BF6B-3D75FE784A97}" presName="composite2" presStyleCnt="0"/>
      <dgm:spPr/>
    </dgm:pt>
    <dgm:pt modelId="{D48AB420-0AFE-4ECD-9C18-ABE8F87C524B}" type="pres">
      <dgm:prSet presAssocID="{388BE889-8229-4E3A-BF6B-3D75FE784A97}" presName="dummyNode2" presStyleLbl="node1" presStyleIdx="0" presStyleCnt="5"/>
      <dgm:spPr/>
    </dgm:pt>
    <dgm:pt modelId="{FF02D3C2-315D-4F38-86D1-14D9548FBF6B}" type="pres">
      <dgm:prSet presAssocID="{388BE889-8229-4E3A-BF6B-3D75FE784A97}" presName="childNode2" presStyleLbl="bgAcc1" presStyleIdx="1" presStyleCnt="5" custScaleX="186611" custScaleY="139708">
        <dgm:presLayoutVars>
          <dgm:bulletEnabled val="1"/>
        </dgm:presLayoutVars>
      </dgm:prSet>
      <dgm:spPr/>
    </dgm:pt>
    <dgm:pt modelId="{FB7C3DDD-6A3B-461E-9904-8025872D4F49}" type="pres">
      <dgm:prSet presAssocID="{388BE889-8229-4E3A-BF6B-3D75FE784A97}" presName="childNode2tx" presStyleLbl="bgAcc1" presStyleIdx="1" presStyleCnt="5">
        <dgm:presLayoutVars>
          <dgm:bulletEnabled val="1"/>
        </dgm:presLayoutVars>
      </dgm:prSet>
      <dgm:spPr/>
    </dgm:pt>
    <dgm:pt modelId="{BF75CC8C-F49A-412C-B2DF-D28740FB893D}" type="pres">
      <dgm:prSet presAssocID="{388BE889-8229-4E3A-BF6B-3D75FE784A97}" presName="parentNode2" presStyleLbl="node1" presStyleIdx="1" presStyleCnt="5" custScaleX="151126" custLinFactNeighborX="52270" custLinFactNeighborY="-48218">
        <dgm:presLayoutVars>
          <dgm:chMax val="0"/>
          <dgm:bulletEnabled val="1"/>
        </dgm:presLayoutVars>
      </dgm:prSet>
      <dgm:spPr/>
    </dgm:pt>
    <dgm:pt modelId="{FD1B4D25-29CA-4DAA-B34A-17148FC6753D}" type="pres">
      <dgm:prSet presAssocID="{388BE889-8229-4E3A-BF6B-3D75FE784A97}" presName="connSite2" presStyleCnt="0"/>
      <dgm:spPr/>
    </dgm:pt>
    <dgm:pt modelId="{E7BD16AB-BEA2-4316-B636-67EF94F0F9B6}" type="pres">
      <dgm:prSet presAssocID="{00D5FCAD-A901-4466-8B69-1E9E76814889}" presName="Name18" presStyleLbl="sibTrans2D1" presStyleIdx="1" presStyleCnt="4" custAng="496351" custLinFactNeighborX="4635" custLinFactNeighborY="-1978"/>
      <dgm:spPr/>
    </dgm:pt>
    <dgm:pt modelId="{9F440544-78A7-483A-BCB1-13BF9722E9FE}" type="pres">
      <dgm:prSet presAssocID="{CE2EFBD3-0F59-40C7-96C6-1AD2E09B4EC3}" presName="composite1" presStyleCnt="0"/>
      <dgm:spPr/>
    </dgm:pt>
    <dgm:pt modelId="{1B0097F2-D815-4BA2-BB12-C7091390BD06}" type="pres">
      <dgm:prSet presAssocID="{CE2EFBD3-0F59-40C7-96C6-1AD2E09B4EC3}" presName="dummyNode1" presStyleLbl="node1" presStyleIdx="1" presStyleCnt="5"/>
      <dgm:spPr/>
    </dgm:pt>
    <dgm:pt modelId="{3BAEB6E1-A64E-4297-9A91-8E476B8BF457}" type="pres">
      <dgm:prSet presAssocID="{CE2EFBD3-0F59-40C7-96C6-1AD2E09B4EC3}" presName="childNode1" presStyleLbl="bgAcc1" presStyleIdx="2" presStyleCnt="5" custScaleX="158490" custScaleY="98329" custLinFactNeighborX="-7607" custLinFactNeighborY="2583">
        <dgm:presLayoutVars>
          <dgm:bulletEnabled val="1"/>
        </dgm:presLayoutVars>
      </dgm:prSet>
      <dgm:spPr/>
    </dgm:pt>
    <dgm:pt modelId="{263852E1-78A0-460C-8B68-5DB5C5915E73}" type="pres">
      <dgm:prSet presAssocID="{CE2EFBD3-0F59-40C7-96C6-1AD2E09B4EC3}" presName="childNode1tx" presStyleLbl="bgAcc1" presStyleIdx="2" presStyleCnt="5">
        <dgm:presLayoutVars>
          <dgm:bulletEnabled val="1"/>
        </dgm:presLayoutVars>
      </dgm:prSet>
      <dgm:spPr/>
    </dgm:pt>
    <dgm:pt modelId="{86E82827-B62E-49B6-96EA-13C71FB4E539}" type="pres">
      <dgm:prSet presAssocID="{CE2EFBD3-0F59-40C7-96C6-1AD2E09B4EC3}" presName="parentNode1" presStyleLbl="node1" presStyleIdx="2" presStyleCnt="5" custScaleX="104658" custLinFactNeighborX="45115" custLinFactNeighborY="10524">
        <dgm:presLayoutVars>
          <dgm:chMax val="1"/>
          <dgm:bulletEnabled val="1"/>
        </dgm:presLayoutVars>
      </dgm:prSet>
      <dgm:spPr/>
    </dgm:pt>
    <dgm:pt modelId="{BE440FED-7E74-47BC-83F6-F7EE3B5C94B5}" type="pres">
      <dgm:prSet presAssocID="{CE2EFBD3-0F59-40C7-96C6-1AD2E09B4EC3}" presName="connSite1" presStyleCnt="0"/>
      <dgm:spPr/>
    </dgm:pt>
    <dgm:pt modelId="{0C3A1952-5FA2-4B8D-8FC9-A87423216A01}" type="pres">
      <dgm:prSet presAssocID="{C33DF2A7-4C3F-4565-ACDA-D8057C40E282}" presName="Name9" presStyleLbl="sibTrans2D1" presStyleIdx="2" presStyleCnt="4" custAng="21379220" custLinFactNeighborX="4333" custLinFactNeighborY="2406"/>
      <dgm:spPr/>
    </dgm:pt>
    <dgm:pt modelId="{98EBCA62-EF12-4383-8344-9584E29AB045}" type="pres">
      <dgm:prSet presAssocID="{A6475524-1D9F-4858-B0B9-2ADA5E5525D1}" presName="composite2" presStyleCnt="0"/>
      <dgm:spPr/>
    </dgm:pt>
    <dgm:pt modelId="{34BE6C58-37A4-414E-89D6-FB7B6F52DF04}" type="pres">
      <dgm:prSet presAssocID="{A6475524-1D9F-4858-B0B9-2ADA5E5525D1}" presName="dummyNode2" presStyleLbl="node1" presStyleIdx="2" presStyleCnt="5"/>
      <dgm:spPr/>
    </dgm:pt>
    <dgm:pt modelId="{43CA7C23-AAB3-4E07-B156-FB61EC6C2180}" type="pres">
      <dgm:prSet presAssocID="{A6475524-1D9F-4858-B0B9-2ADA5E5525D1}" presName="childNode2" presStyleLbl="bgAcc1" presStyleIdx="3" presStyleCnt="5" custScaleX="153296" custScaleY="131501">
        <dgm:presLayoutVars>
          <dgm:bulletEnabled val="1"/>
        </dgm:presLayoutVars>
      </dgm:prSet>
      <dgm:spPr/>
    </dgm:pt>
    <dgm:pt modelId="{57D24B3F-89BE-494E-8C3C-1924FA85BF14}" type="pres">
      <dgm:prSet presAssocID="{A6475524-1D9F-4858-B0B9-2ADA5E5525D1}" presName="childNode2tx" presStyleLbl="bgAcc1" presStyleIdx="3" presStyleCnt="5">
        <dgm:presLayoutVars>
          <dgm:bulletEnabled val="1"/>
        </dgm:presLayoutVars>
      </dgm:prSet>
      <dgm:spPr/>
    </dgm:pt>
    <dgm:pt modelId="{576BC5A9-47F8-449E-B355-3BACDE2835DE}" type="pres">
      <dgm:prSet presAssocID="{A6475524-1D9F-4858-B0B9-2ADA5E5525D1}" presName="parentNode2" presStyleLbl="node1" presStyleIdx="3" presStyleCnt="5" custScaleX="196692" custLinFactNeighborX="37826" custLinFactNeighborY="-29691">
        <dgm:presLayoutVars>
          <dgm:chMax val="0"/>
          <dgm:bulletEnabled val="1"/>
        </dgm:presLayoutVars>
      </dgm:prSet>
      <dgm:spPr/>
    </dgm:pt>
    <dgm:pt modelId="{88B942C3-A28A-4043-8112-3B90FFB30C35}" type="pres">
      <dgm:prSet presAssocID="{A6475524-1D9F-4858-B0B9-2ADA5E5525D1}" presName="connSite2" presStyleCnt="0"/>
      <dgm:spPr/>
    </dgm:pt>
    <dgm:pt modelId="{79EE7B82-30C7-4458-B18B-32B403860F91}" type="pres">
      <dgm:prSet presAssocID="{4CEE693C-9599-43AB-8129-D20E6C046E5A}" presName="Name18" presStyleLbl="sibTrans2D1" presStyleIdx="3" presStyleCnt="4" custAng="354329" custLinFactNeighborX="286" custLinFactNeighborY="-2872"/>
      <dgm:spPr/>
    </dgm:pt>
    <dgm:pt modelId="{4DD05ABF-023D-4A45-A1F2-844F066C97DD}" type="pres">
      <dgm:prSet presAssocID="{248DA107-B631-4C13-BBBB-D1D271756D00}" presName="composite1" presStyleCnt="0"/>
      <dgm:spPr/>
    </dgm:pt>
    <dgm:pt modelId="{460F6ED8-A7D0-4822-9D3F-5F8A3F5F0BF2}" type="pres">
      <dgm:prSet presAssocID="{248DA107-B631-4C13-BBBB-D1D271756D00}" presName="dummyNode1" presStyleLbl="node1" presStyleIdx="3" presStyleCnt="5"/>
      <dgm:spPr/>
    </dgm:pt>
    <dgm:pt modelId="{3D6F431A-24D4-4513-9CD2-8DD5379F9749}" type="pres">
      <dgm:prSet presAssocID="{248DA107-B631-4C13-BBBB-D1D271756D00}" presName="childNode1" presStyleLbl="bgAcc1" presStyleIdx="4" presStyleCnt="5" custScaleX="172755" custScaleY="113312">
        <dgm:presLayoutVars>
          <dgm:bulletEnabled val="1"/>
        </dgm:presLayoutVars>
      </dgm:prSet>
      <dgm:spPr/>
    </dgm:pt>
    <dgm:pt modelId="{F3181477-D1A1-440A-977B-9018F2E21A0E}" type="pres">
      <dgm:prSet presAssocID="{248DA107-B631-4C13-BBBB-D1D271756D00}" presName="childNode1tx" presStyleLbl="bgAcc1" presStyleIdx="4" presStyleCnt="5">
        <dgm:presLayoutVars>
          <dgm:bulletEnabled val="1"/>
        </dgm:presLayoutVars>
      </dgm:prSet>
      <dgm:spPr/>
    </dgm:pt>
    <dgm:pt modelId="{6E1A3A15-7986-44AA-80B3-23E17DC39A2B}" type="pres">
      <dgm:prSet presAssocID="{248DA107-B631-4C13-BBBB-D1D271756D00}" presName="parentNode1" presStyleLbl="node1" presStyleIdx="4" presStyleCnt="5" custScaleX="142218" custLinFactX="-1815" custLinFactNeighborX="-100000" custLinFactNeighborY="33808">
        <dgm:presLayoutVars>
          <dgm:chMax val="1"/>
          <dgm:bulletEnabled val="1"/>
        </dgm:presLayoutVars>
      </dgm:prSet>
      <dgm:spPr/>
    </dgm:pt>
    <dgm:pt modelId="{EBCDE4E9-D83D-4515-8685-53457C42A65E}" type="pres">
      <dgm:prSet presAssocID="{248DA107-B631-4C13-BBBB-D1D271756D00}" presName="connSite1" presStyleCnt="0"/>
      <dgm:spPr/>
    </dgm:pt>
  </dgm:ptLst>
  <dgm:cxnLst>
    <dgm:cxn modelId="{7191D315-4FD3-4A0D-9458-7C8BD7C82C53}" type="presOf" srcId="{3806B1C3-2E75-4380-8C93-6D6C39CDA45C}" destId="{FB7C3DDD-6A3B-461E-9904-8025872D4F49}" srcOrd="1" destOrd="0" presId="urn:microsoft.com/office/officeart/2005/8/layout/hProcess4"/>
    <dgm:cxn modelId="{26E1F81F-DC13-4677-9DFF-65D44FC24769}" srcId="{15C53D6A-F4B2-4A13-BEC4-534893F14D80}" destId="{248DA107-B631-4C13-BBBB-D1D271756D00}" srcOrd="4" destOrd="0" parTransId="{5A6C3962-D2FE-49BE-81BA-642EEC4EBD08}" sibTransId="{0A982627-83EE-4881-AF28-79FC06DD1F13}"/>
    <dgm:cxn modelId="{3CA99A2F-330C-4E77-A455-ABF9CD379CAB}" srcId="{248DA107-B631-4C13-BBBB-D1D271756D00}" destId="{D73346D1-0182-4358-9674-E78F85826758}" srcOrd="0" destOrd="0" parTransId="{250DD683-6304-4979-9360-EAD8830110E7}" sibTransId="{F9FAE437-18B6-4A1F-BD6B-CF537BEEF649}"/>
    <dgm:cxn modelId="{70927C35-0763-45CB-90DD-306F497641B4}" type="presOf" srcId="{A6475524-1D9F-4858-B0B9-2ADA5E5525D1}" destId="{576BC5A9-47F8-449E-B355-3BACDE2835DE}" srcOrd="0" destOrd="0" presId="urn:microsoft.com/office/officeart/2005/8/layout/hProcess4"/>
    <dgm:cxn modelId="{DC44873F-D99E-49FD-BE27-93DAF3136A6E}" srcId="{CE2EFBD3-0F59-40C7-96C6-1AD2E09B4EC3}" destId="{EF2035C1-8BF8-4C62-B74C-BCD76BB298FB}" srcOrd="0" destOrd="0" parTransId="{4A66DCFE-C87F-4CC9-9201-71A57771D6AE}" sibTransId="{9F8B1484-5A6E-4435-ADE6-344F7A8F6431}"/>
    <dgm:cxn modelId="{6ADCFE40-750F-4B9F-91E0-80652CFEC653}" type="presOf" srcId="{3806B1C3-2E75-4380-8C93-6D6C39CDA45C}" destId="{FF02D3C2-315D-4F38-86D1-14D9548FBF6B}" srcOrd="0" destOrd="0" presId="urn:microsoft.com/office/officeart/2005/8/layout/hProcess4"/>
    <dgm:cxn modelId="{F49FFC49-595F-4C00-8F49-F1FE39B5634A}" type="presOf" srcId="{96E14B9A-AD82-41B6-91BF-7570539E2D89}" destId="{15E1DF41-58EA-4D7C-9645-8004C9CB31D5}" srcOrd="0" destOrd="0" presId="urn:microsoft.com/office/officeart/2005/8/layout/hProcess4"/>
    <dgm:cxn modelId="{5BA98B6D-9C70-4F26-BB3C-BAF49BFDE357}" srcId="{A6475524-1D9F-4858-B0B9-2ADA5E5525D1}" destId="{7EEAE674-48FE-49B4-870B-ACF4B96E310C}" srcOrd="0" destOrd="0" parTransId="{E90338C5-85BD-4C1F-A857-787C82822EA5}" sibTransId="{7700BDF3-EE4D-4427-B1C7-638FF7D7F98D}"/>
    <dgm:cxn modelId="{B5464D56-92C8-4368-8E43-3DB5C5F0B5E9}" srcId="{15C53D6A-F4B2-4A13-BEC4-534893F14D80}" destId="{CE2EFBD3-0F59-40C7-96C6-1AD2E09B4EC3}" srcOrd="2" destOrd="0" parTransId="{94A44E8B-6308-47DE-9202-6F6FC6E3A8B1}" sibTransId="{C33DF2A7-4C3F-4565-ACDA-D8057C40E282}"/>
    <dgm:cxn modelId="{7811097D-F034-4CA3-B061-959765A6086B}" type="presOf" srcId="{7EEAE674-48FE-49B4-870B-ACF4B96E310C}" destId="{57D24B3F-89BE-494E-8C3C-1924FA85BF14}" srcOrd="1" destOrd="0" presId="urn:microsoft.com/office/officeart/2005/8/layout/hProcess4"/>
    <dgm:cxn modelId="{6D1D087E-6EDA-48F8-A8E3-60F7C97E8A0E}" type="presOf" srcId="{388BE889-8229-4E3A-BF6B-3D75FE784A97}" destId="{BF75CC8C-F49A-412C-B2DF-D28740FB893D}" srcOrd="0" destOrd="0" presId="urn:microsoft.com/office/officeart/2005/8/layout/hProcess4"/>
    <dgm:cxn modelId="{46EBAC82-AEF6-4BAF-8448-6691C224DC4A}" type="presOf" srcId="{EF2035C1-8BF8-4C62-B74C-BCD76BB298FB}" destId="{3BAEB6E1-A64E-4297-9A91-8E476B8BF457}" srcOrd="0" destOrd="0" presId="urn:microsoft.com/office/officeart/2005/8/layout/hProcess4"/>
    <dgm:cxn modelId="{1D424886-A7BC-42AC-A370-9CA925405F57}" srcId="{15C53D6A-F4B2-4A13-BEC4-534893F14D80}" destId="{A6475524-1D9F-4858-B0B9-2ADA5E5525D1}" srcOrd="3" destOrd="0" parTransId="{DF654B92-98FA-41A7-9FF9-5BEA5FAF01A1}" sibTransId="{4CEE693C-9599-43AB-8129-D20E6C046E5A}"/>
    <dgm:cxn modelId="{CDEB4798-7446-4535-A116-FBF208270FC1}" srcId="{D4933561-7904-4216-B2B4-EBB87C9D74AF}" destId="{EE46375C-83A3-43A3-A34D-1D2CC0F5703C}" srcOrd="0" destOrd="0" parTransId="{4F84DD38-8F9C-48A8-A64F-D264559C6BF1}" sibTransId="{ECD71135-EC84-499D-A83D-ABBFC10BB065}"/>
    <dgm:cxn modelId="{30A4FB9E-3883-4D92-B0B8-A105895DBEC8}" type="presOf" srcId="{D73346D1-0182-4358-9674-E78F85826758}" destId="{F3181477-D1A1-440A-977B-9018F2E21A0E}" srcOrd="1" destOrd="0" presId="urn:microsoft.com/office/officeart/2005/8/layout/hProcess4"/>
    <dgm:cxn modelId="{335226AF-CC10-49AA-95E0-C0DAAF75B6EC}" type="presOf" srcId="{EE46375C-83A3-43A3-A34D-1D2CC0F5703C}" destId="{F3453DBA-B956-4432-92D2-AEEAF122C46D}" srcOrd="0" destOrd="0" presId="urn:microsoft.com/office/officeart/2005/8/layout/hProcess4"/>
    <dgm:cxn modelId="{F71807B1-B89A-45D1-8DCD-3BC73890A552}" srcId="{388BE889-8229-4E3A-BF6B-3D75FE784A97}" destId="{3806B1C3-2E75-4380-8C93-6D6C39CDA45C}" srcOrd="0" destOrd="0" parTransId="{3CE1B3F4-E93A-4C25-9AA6-F6D3FBCBC5A0}" sibTransId="{EA2ABB38-9EDE-475B-B8F9-EB37206C2E28}"/>
    <dgm:cxn modelId="{BB273BC5-A3CF-4B48-BE31-98AB280400CF}" type="presOf" srcId="{CE2EFBD3-0F59-40C7-96C6-1AD2E09B4EC3}" destId="{86E82827-B62E-49B6-96EA-13C71FB4E539}" srcOrd="0" destOrd="0" presId="urn:microsoft.com/office/officeart/2005/8/layout/hProcess4"/>
    <dgm:cxn modelId="{15F876C9-B262-430F-AD21-BD5C7A31F868}" srcId="{15C53D6A-F4B2-4A13-BEC4-534893F14D80}" destId="{388BE889-8229-4E3A-BF6B-3D75FE784A97}" srcOrd="1" destOrd="0" parTransId="{00AD8D82-30A6-4D9A-AE2F-A3DB292D879B}" sibTransId="{00D5FCAD-A901-4466-8B69-1E9E76814889}"/>
    <dgm:cxn modelId="{3E6CA4CE-903E-4647-A82D-75A13C319590}" srcId="{15C53D6A-F4B2-4A13-BEC4-534893F14D80}" destId="{D4933561-7904-4216-B2B4-EBB87C9D74AF}" srcOrd="0" destOrd="0" parTransId="{55509E0E-076F-4480-A1ED-BAD1FE6CB087}" sibTransId="{96E14B9A-AD82-41B6-91BF-7570539E2D89}"/>
    <dgm:cxn modelId="{8B19EFD4-F76D-4EC1-AC82-354184684FCB}" type="presOf" srcId="{C33DF2A7-4C3F-4565-ACDA-D8057C40E282}" destId="{0C3A1952-5FA2-4B8D-8FC9-A87423216A01}" srcOrd="0" destOrd="0" presId="urn:microsoft.com/office/officeart/2005/8/layout/hProcess4"/>
    <dgm:cxn modelId="{8EB293D5-B7F3-4191-8313-F5C07ACD231D}" type="presOf" srcId="{4CEE693C-9599-43AB-8129-D20E6C046E5A}" destId="{79EE7B82-30C7-4458-B18B-32B403860F91}" srcOrd="0" destOrd="0" presId="urn:microsoft.com/office/officeart/2005/8/layout/hProcess4"/>
    <dgm:cxn modelId="{3BBD80D7-2C99-4F1C-AEF6-34CCABABD581}" type="presOf" srcId="{EF2035C1-8BF8-4C62-B74C-BCD76BB298FB}" destId="{263852E1-78A0-460C-8B68-5DB5C5915E73}" srcOrd="1" destOrd="0" presId="urn:microsoft.com/office/officeart/2005/8/layout/hProcess4"/>
    <dgm:cxn modelId="{BC1087DB-1C2E-49BE-B24D-3E1CCE5F9B89}" type="presOf" srcId="{7EEAE674-48FE-49B4-870B-ACF4B96E310C}" destId="{43CA7C23-AAB3-4E07-B156-FB61EC6C2180}" srcOrd="0" destOrd="0" presId="urn:microsoft.com/office/officeart/2005/8/layout/hProcess4"/>
    <dgm:cxn modelId="{04EC52DC-8B1C-4370-94CB-886673445296}" type="presOf" srcId="{00D5FCAD-A901-4466-8B69-1E9E76814889}" destId="{E7BD16AB-BEA2-4316-B636-67EF94F0F9B6}" srcOrd="0" destOrd="0" presId="urn:microsoft.com/office/officeart/2005/8/layout/hProcess4"/>
    <dgm:cxn modelId="{22FDD3E0-C933-458A-B9BD-D656BC6E5835}" type="presOf" srcId="{D73346D1-0182-4358-9674-E78F85826758}" destId="{3D6F431A-24D4-4513-9CD2-8DD5379F9749}" srcOrd="0" destOrd="0" presId="urn:microsoft.com/office/officeart/2005/8/layout/hProcess4"/>
    <dgm:cxn modelId="{0C74E3E3-EE5D-44E3-9E23-E911ED01D1D8}" type="presOf" srcId="{EE46375C-83A3-43A3-A34D-1D2CC0F5703C}" destId="{56AA7085-62E0-400F-AAA0-922A9324B05A}" srcOrd="1" destOrd="0" presId="urn:microsoft.com/office/officeart/2005/8/layout/hProcess4"/>
    <dgm:cxn modelId="{73E523E6-3454-43EA-8AA5-1D61DDDA018A}" type="presOf" srcId="{248DA107-B631-4C13-BBBB-D1D271756D00}" destId="{6E1A3A15-7986-44AA-80B3-23E17DC39A2B}" srcOrd="0" destOrd="0" presId="urn:microsoft.com/office/officeart/2005/8/layout/hProcess4"/>
    <dgm:cxn modelId="{A10E71E8-0399-483B-B488-4C47F8CC2D37}" type="presOf" srcId="{D4933561-7904-4216-B2B4-EBB87C9D74AF}" destId="{51BF1E77-93A6-4A24-8171-836A3109C7FF}" srcOrd="0" destOrd="0" presId="urn:microsoft.com/office/officeart/2005/8/layout/hProcess4"/>
    <dgm:cxn modelId="{F58F67EC-09CA-4CF6-8CE1-77C8DAD310D2}" type="presOf" srcId="{15C53D6A-F4B2-4A13-BEC4-534893F14D80}" destId="{796E13A4-1902-413C-9FA9-79082E822246}" srcOrd="0" destOrd="0" presId="urn:microsoft.com/office/officeart/2005/8/layout/hProcess4"/>
    <dgm:cxn modelId="{AB8492AB-7632-4D9D-9ED6-D765EDFFC6D5}" type="presParOf" srcId="{796E13A4-1902-413C-9FA9-79082E822246}" destId="{C4D8E2B2-441A-4E8C-A8C8-5D72022F8BAA}" srcOrd="0" destOrd="0" presId="urn:microsoft.com/office/officeart/2005/8/layout/hProcess4"/>
    <dgm:cxn modelId="{0C0AEF65-C556-42FB-962F-0D92C933D9C1}" type="presParOf" srcId="{796E13A4-1902-413C-9FA9-79082E822246}" destId="{912D9758-71F3-43F8-AFF3-F93A6FE58C56}" srcOrd="1" destOrd="0" presId="urn:microsoft.com/office/officeart/2005/8/layout/hProcess4"/>
    <dgm:cxn modelId="{15517DC5-E96E-4FC5-A4CF-4D67467EB583}" type="presParOf" srcId="{796E13A4-1902-413C-9FA9-79082E822246}" destId="{5E597B2F-2C70-4FC7-A304-066289613A1B}" srcOrd="2" destOrd="0" presId="urn:microsoft.com/office/officeart/2005/8/layout/hProcess4"/>
    <dgm:cxn modelId="{06E8228C-79A5-497E-ABF9-4F6884BA58CE}" type="presParOf" srcId="{5E597B2F-2C70-4FC7-A304-066289613A1B}" destId="{3C6FCF17-4651-43FF-B2BF-A1DABECE02C1}" srcOrd="0" destOrd="0" presId="urn:microsoft.com/office/officeart/2005/8/layout/hProcess4"/>
    <dgm:cxn modelId="{AB09DE9E-0466-4B3F-B5D5-462322DEC66F}" type="presParOf" srcId="{3C6FCF17-4651-43FF-B2BF-A1DABECE02C1}" destId="{69868EC9-0E9F-47D3-8D7C-578AC83A6F7D}" srcOrd="0" destOrd="0" presId="urn:microsoft.com/office/officeart/2005/8/layout/hProcess4"/>
    <dgm:cxn modelId="{8A4BF7D3-8B12-4C83-BDCE-B67A90FBF9B4}" type="presParOf" srcId="{3C6FCF17-4651-43FF-B2BF-A1DABECE02C1}" destId="{F3453DBA-B956-4432-92D2-AEEAF122C46D}" srcOrd="1" destOrd="0" presId="urn:microsoft.com/office/officeart/2005/8/layout/hProcess4"/>
    <dgm:cxn modelId="{1E9FBE68-DCE1-4B41-87A2-56579B47D88C}" type="presParOf" srcId="{3C6FCF17-4651-43FF-B2BF-A1DABECE02C1}" destId="{56AA7085-62E0-400F-AAA0-922A9324B05A}" srcOrd="2" destOrd="0" presId="urn:microsoft.com/office/officeart/2005/8/layout/hProcess4"/>
    <dgm:cxn modelId="{A2E1FCEE-2860-4026-939F-0DCC59C8F415}" type="presParOf" srcId="{3C6FCF17-4651-43FF-B2BF-A1DABECE02C1}" destId="{51BF1E77-93A6-4A24-8171-836A3109C7FF}" srcOrd="3" destOrd="0" presId="urn:microsoft.com/office/officeart/2005/8/layout/hProcess4"/>
    <dgm:cxn modelId="{7B819A86-DEA2-425A-B41E-86FFF9C7E92F}" type="presParOf" srcId="{3C6FCF17-4651-43FF-B2BF-A1DABECE02C1}" destId="{802A0643-7060-43B9-B1F9-FF890CB28CB1}" srcOrd="4" destOrd="0" presId="urn:microsoft.com/office/officeart/2005/8/layout/hProcess4"/>
    <dgm:cxn modelId="{0E2EEE0B-F62D-424B-973E-BCF45312D3EA}" type="presParOf" srcId="{5E597B2F-2C70-4FC7-A304-066289613A1B}" destId="{15E1DF41-58EA-4D7C-9645-8004C9CB31D5}" srcOrd="1" destOrd="0" presId="urn:microsoft.com/office/officeart/2005/8/layout/hProcess4"/>
    <dgm:cxn modelId="{C20CB148-A54F-46F6-86A9-BF7208472F8A}" type="presParOf" srcId="{5E597B2F-2C70-4FC7-A304-066289613A1B}" destId="{55B14268-DACA-4856-AA0C-653206FCB4B7}" srcOrd="2" destOrd="0" presId="urn:microsoft.com/office/officeart/2005/8/layout/hProcess4"/>
    <dgm:cxn modelId="{EC004854-32A4-4502-A852-31453CF66EBF}" type="presParOf" srcId="{55B14268-DACA-4856-AA0C-653206FCB4B7}" destId="{D48AB420-0AFE-4ECD-9C18-ABE8F87C524B}" srcOrd="0" destOrd="0" presId="urn:microsoft.com/office/officeart/2005/8/layout/hProcess4"/>
    <dgm:cxn modelId="{EB6BC2E9-08A5-44DC-B045-F985A0607093}" type="presParOf" srcId="{55B14268-DACA-4856-AA0C-653206FCB4B7}" destId="{FF02D3C2-315D-4F38-86D1-14D9548FBF6B}" srcOrd="1" destOrd="0" presId="urn:microsoft.com/office/officeart/2005/8/layout/hProcess4"/>
    <dgm:cxn modelId="{31CBB1C6-284F-4E0D-8116-4BF7EA8D6717}" type="presParOf" srcId="{55B14268-DACA-4856-AA0C-653206FCB4B7}" destId="{FB7C3DDD-6A3B-461E-9904-8025872D4F49}" srcOrd="2" destOrd="0" presId="urn:microsoft.com/office/officeart/2005/8/layout/hProcess4"/>
    <dgm:cxn modelId="{62BFE022-16FD-455A-91D0-43031E7C9E74}" type="presParOf" srcId="{55B14268-DACA-4856-AA0C-653206FCB4B7}" destId="{BF75CC8C-F49A-412C-B2DF-D28740FB893D}" srcOrd="3" destOrd="0" presId="urn:microsoft.com/office/officeart/2005/8/layout/hProcess4"/>
    <dgm:cxn modelId="{479D71C2-2E02-44B5-BDC2-B3526B78D764}" type="presParOf" srcId="{55B14268-DACA-4856-AA0C-653206FCB4B7}" destId="{FD1B4D25-29CA-4DAA-B34A-17148FC6753D}" srcOrd="4" destOrd="0" presId="urn:microsoft.com/office/officeart/2005/8/layout/hProcess4"/>
    <dgm:cxn modelId="{2A919A7D-D8CC-4E6D-A54F-528CAD3B9E32}" type="presParOf" srcId="{5E597B2F-2C70-4FC7-A304-066289613A1B}" destId="{E7BD16AB-BEA2-4316-B636-67EF94F0F9B6}" srcOrd="3" destOrd="0" presId="urn:microsoft.com/office/officeart/2005/8/layout/hProcess4"/>
    <dgm:cxn modelId="{3AB95668-C56C-4540-A168-28407F4FC068}" type="presParOf" srcId="{5E597B2F-2C70-4FC7-A304-066289613A1B}" destId="{9F440544-78A7-483A-BCB1-13BF9722E9FE}" srcOrd="4" destOrd="0" presId="urn:microsoft.com/office/officeart/2005/8/layout/hProcess4"/>
    <dgm:cxn modelId="{AEDB7985-5FD5-4EC6-B240-AA5C9368BFA0}" type="presParOf" srcId="{9F440544-78A7-483A-BCB1-13BF9722E9FE}" destId="{1B0097F2-D815-4BA2-BB12-C7091390BD06}" srcOrd="0" destOrd="0" presId="urn:microsoft.com/office/officeart/2005/8/layout/hProcess4"/>
    <dgm:cxn modelId="{ED25887D-69DF-4D8A-843E-F8A9568F69AD}" type="presParOf" srcId="{9F440544-78A7-483A-BCB1-13BF9722E9FE}" destId="{3BAEB6E1-A64E-4297-9A91-8E476B8BF457}" srcOrd="1" destOrd="0" presId="urn:microsoft.com/office/officeart/2005/8/layout/hProcess4"/>
    <dgm:cxn modelId="{6C01A7C3-BE9E-47EC-AFA1-42B077AAB628}" type="presParOf" srcId="{9F440544-78A7-483A-BCB1-13BF9722E9FE}" destId="{263852E1-78A0-460C-8B68-5DB5C5915E73}" srcOrd="2" destOrd="0" presId="urn:microsoft.com/office/officeart/2005/8/layout/hProcess4"/>
    <dgm:cxn modelId="{8BFE333C-9D77-4085-BBC9-23BF852DBC03}" type="presParOf" srcId="{9F440544-78A7-483A-BCB1-13BF9722E9FE}" destId="{86E82827-B62E-49B6-96EA-13C71FB4E539}" srcOrd="3" destOrd="0" presId="urn:microsoft.com/office/officeart/2005/8/layout/hProcess4"/>
    <dgm:cxn modelId="{498B5E99-4774-4444-93E2-AA7BBF5BB4B5}" type="presParOf" srcId="{9F440544-78A7-483A-BCB1-13BF9722E9FE}" destId="{BE440FED-7E74-47BC-83F6-F7EE3B5C94B5}" srcOrd="4" destOrd="0" presId="urn:microsoft.com/office/officeart/2005/8/layout/hProcess4"/>
    <dgm:cxn modelId="{FD25C09F-A124-4C00-8783-6E3E1EDB9055}" type="presParOf" srcId="{5E597B2F-2C70-4FC7-A304-066289613A1B}" destId="{0C3A1952-5FA2-4B8D-8FC9-A87423216A01}" srcOrd="5" destOrd="0" presId="urn:microsoft.com/office/officeart/2005/8/layout/hProcess4"/>
    <dgm:cxn modelId="{8E640101-0CEA-4CFD-9DF6-CC453B84852F}" type="presParOf" srcId="{5E597B2F-2C70-4FC7-A304-066289613A1B}" destId="{98EBCA62-EF12-4383-8344-9584E29AB045}" srcOrd="6" destOrd="0" presId="urn:microsoft.com/office/officeart/2005/8/layout/hProcess4"/>
    <dgm:cxn modelId="{4C93BB7A-8EE1-4B7F-8B8E-D1ACEBE4C997}" type="presParOf" srcId="{98EBCA62-EF12-4383-8344-9584E29AB045}" destId="{34BE6C58-37A4-414E-89D6-FB7B6F52DF04}" srcOrd="0" destOrd="0" presId="urn:microsoft.com/office/officeart/2005/8/layout/hProcess4"/>
    <dgm:cxn modelId="{08FE6E0A-DCC9-4E54-8456-6983BA5140C0}" type="presParOf" srcId="{98EBCA62-EF12-4383-8344-9584E29AB045}" destId="{43CA7C23-AAB3-4E07-B156-FB61EC6C2180}" srcOrd="1" destOrd="0" presId="urn:microsoft.com/office/officeart/2005/8/layout/hProcess4"/>
    <dgm:cxn modelId="{3FDFA606-FF54-4841-A61A-37F72671E99D}" type="presParOf" srcId="{98EBCA62-EF12-4383-8344-9584E29AB045}" destId="{57D24B3F-89BE-494E-8C3C-1924FA85BF14}" srcOrd="2" destOrd="0" presId="urn:microsoft.com/office/officeart/2005/8/layout/hProcess4"/>
    <dgm:cxn modelId="{4C6E3B28-8EE6-4A6F-A6A6-38AE70F84032}" type="presParOf" srcId="{98EBCA62-EF12-4383-8344-9584E29AB045}" destId="{576BC5A9-47F8-449E-B355-3BACDE2835DE}" srcOrd="3" destOrd="0" presId="urn:microsoft.com/office/officeart/2005/8/layout/hProcess4"/>
    <dgm:cxn modelId="{C35A27ED-426F-4B73-9ACE-ED944708CE90}" type="presParOf" srcId="{98EBCA62-EF12-4383-8344-9584E29AB045}" destId="{88B942C3-A28A-4043-8112-3B90FFB30C35}" srcOrd="4" destOrd="0" presId="urn:microsoft.com/office/officeart/2005/8/layout/hProcess4"/>
    <dgm:cxn modelId="{71656A3E-4818-42D5-91F8-CC6B3E442978}" type="presParOf" srcId="{5E597B2F-2C70-4FC7-A304-066289613A1B}" destId="{79EE7B82-30C7-4458-B18B-32B403860F91}" srcOrd="7" destOrd="0" presId="urn:microsoft.com/office/officeart/2005/8/layout/hProcess4"/>
    <dgm:cxn modelId="{2912B903-47E8-4494-885C-815F3BBCD4E9}" type="presParOf" srcId="{5E597B2F-2C70-4FC7-A304-066289613A1B}" destId="{4DD05ABF-023D-4A45-A1F2-844F066C97DD}" srcOrd="8" destOrd="0" presId="urn:microsoft.com/office/officeart/2005/8/layout/hProcess4"/>
    <dgm:cxn modelId="{583D3BD5-61C8-43DE-A78C-2E44ECD758DB}" type="presParOf" srcId="{4DD05ABF-023D-4A45-A1F2-844F066C97DD}" destId="{460F6ED8-A7D0-4822-9D3F-5F8A3F5F0BF2}" srcOrd="0" destOrd="0" presId="urn:microsoft.com/office/officeart/2005/8/layout/hProcess4"/>
    <dgm:cxn modelId="{CBB35659-C3E9-40BE-AE41-3E141E1123F2}" type="presParOf" srcId="{4DD05ABF-023D-4A45-A1F2-844F066C97DD}" destId="{3D6F431A-24D4-4513-9CD2-8DD5379F9749}" srcOrd="1" destOrd="0" presId="urn:microsoft.com/office/officeart/2005/8/layout/hProcess4"/>
    <dgm:cxn modelId="{39082455-4865-4034-BA0F-0B369D6D88AD}" type="presParOf" srcId="{4DD05ABF-023D-4A45-A1F2-844F066C97DD}" destId="{F3181477-D1A1-440A-977B-9018F2E21A0E}" srcOrd="2" destOrd="0" presId="urn:microsoft.com/office/officeart/2005/8/layout/hProcess4"/>
    <dgm:cxn modelId="{FE6020DA-F5A6-4FBD-B460-4C2546BFFB2C}" type="presParOf" srcId="{4DD05ABF-023D-4A45-A1F2-844F066C97DD}" destId="{6E1A3A15-7986-44AA-80B3-23E17DC39A2B}" srcOrd="3" destOrd="0" presId="urn:microsoft.com/office/officeart/2005/8/layout/hProcess4"/>
    <dgm:cxn modelId="{59AF499D-8F98-4E4B-A4FD-A1FBD9074DC9}" type="presParOf" srcId="{4DD05ABF-023D-4A45-A1F2-844F066C97DD}" destId="{EBCDE4E9-D83D-4515-8685-53457C42A65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9AB88-CD27-4214-9380-C12C50D32BB6}">
      <dsp:nvSpPr>
        <dsp:cNvPr id="0" name=""/>
        <dsp:cNvSpPr/>
      </dsp:nvSpPr>
      <dsp:spPr>
        <a:xfrm>
          <a:off x="0" y="244163"/>
          <a:ext cx="10848975" cy="135420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sp:txBody>
      <dsp:txXfrm>
        <a:off x="66107" y="310270"/>
        <a:ext cx="10716761" cy="1221987"/>
      </dsp:txXfrm>
    </dsp:sp>
    <dsp:sp modelId="{4CF9711F-D407-4191-9C3C-2EFD14D69E23}">
      <dsp:nvSpPr>
        <dsp:cNvPr id="0" name=""/>
        <dsp:cNvSpPr/>
      </dsp:nvSpPr>
      <dsp:spPr>
        <a:xfrm>
          <a:off x="0" y="1752600"/>
          <a:ext cx="10848975" cy="119357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kern="1200" dirty="0">
            <a:latin typeface="Times New Roman" panose="02020603050405020304" pitchFamily="18" charset="0"/>
            <a:cs typeface="Times New Roman" panose="02020603050405020304" pitchFamily="18" charset="0"/>
          </a:endParaRPr>
        </a:p>
      </dsp:txBody>
      <dsp:txXfrm>
        <a:off x="58265" y="1810865"/>
        <a:ext cx="10732445" cy="1077041"/>
      </dsp:txXfrm>
    </dsp:sp>
    <dsp:sp modelId="{C48586E0-37A6-41CD-89AF-852EF1226E9F}">
      <dsp:nvSpPr>
        <dsp:cNvPr id="0" name=""/>
        <dsp:cNvSpPr/>
      </dsp:nvSpPr>
      <dsp:spPr>
        <a:xfrm>
          <a:off x="0" y="3100147"/>
          <a:ext cx="10848975" cy="1114893"/>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kern="1200" dirty="0">
            <a:latin typeface="Times New Roman" panose="02020603050405020304" pitchFamily="18" charset="0"/>
            <a:cs typeface="Times New Roman" panose="02020603050405020304" pitchFamily="18" charset="0"/>
          </a:endParaRPr>
        </a:p>
      </dsp:txBody>
      <dsp:txXfrm>
        <a:off x="54425" y="3154572"/>
        <a:ext cx="10740125" cy="1006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EB02E-B97E-41FA-AD40-5DEE44073914}">
      <dsp:nvSpPr>
        <dsp:cNvPr id="0" name=""/>
        <dsp:cNvSpPr/>
      </dsp:nvSpPr>
      <dsp:spPr>
        <a:xfrm>
          <a:off x="0" y="228601"/>
          <a:ext cx="10848975" cy="1238005"/>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sp:txBody>
      <dsp:txXfrm>
        <a:off x="60434" y="289035"/>
        <a:ext cx="10728107" cy="1117137"/>
      </dsp:txXfrm>
    </dsp:sp>
    <dsp:sp modelId="{87663651-DE1D-4BE9-82B9-4588EBC6C8BF}">
      <dsp:nvSpPr>
        <dsp:cNvPr id="0" name=""/>
        <dsp:cNvSpPr/>
      </dsp:nvSpPr>
      <dsp:spPr>
        <a:xfrm>
          <a:off x="0" y="1814123"/>
          <a:ext cx="10848975" cy="1767277"/>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kern="1200" dirty="0">
            <a:latin typeface="Times New Roman" panose="02020603050405020304" pitchFamily="18" charset="0"/>
            <a:cs typeface="Times New Roman" panose="02020603050405020304" pitchFamily="18" charset="0"/>
          </a:endParaRPr>
        </a:p>
      </dsp:txBody>
      <dsp:txXfrm>
        <a:off x="86271" y="1900394"/>
        <a:ext cx="10676433" cy="1594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53DBA-B956-4432-92D2-AEEAF122C46D}">
      <dsp:nvSpPr>
        <dsp:cNvPr id="0" name=""/>
        <dsp:cNvSpPr/>
      </dsp:nvSpPr>
      <dsp:spPr>
        <a:xfrm>
          <a:off x="0" y="238227"/>
          <a:ext cx="1963627" cy="14920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FontTx/>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kern="120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34337" y="272564"/>
        <a:ext cx="1894953" cy="1103686"/>
      </dsp:txXfrm>
    </dsp:sp>
    <dsp:sp modelId="{15E1DF41-58EA-4D7C-9645-8004C9CB31D5}">
      <dsp:nvSpPr>
        <dsp:cNvPr id="0" name=""/>
        <dsp:cNvSpPr/>
      </dsp:nvSpPr>
      <dsp:spPr>
        <a:xfrm>
          <a:off x="987026" y="164062"/>
          <a:ext cx="2378653" cy="2378653"/>
        </a:xfrm>
        <a:prstGeom prst="leftCircularArrow">
          <a:avLst>
            <a:gd name="adj1" fmla="val 4757"/>
            <a:gd name="adj2" fmla="val 608587"/>
            <a:gd name="adj3" fmla="val 1860304"/>
            <a:gd name="adj4" fmla="val 8500696"/>
            <a:gd name="adj5" fmla="val 555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BF1E77-93A6-4A24-8171-836A3109C7FF}">
      <dsp:nvSpPr>
        <dsp:cNvPr id="0" name=""/>
        <dsp:cNvSpPr/>
      </dsp:nvSpPr>
      <dsp:spPr>
        <a:xfrm>
          <a:off x="682230" y="1535668"/>
          <a:ext cx="1540036"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Image Analysis</a:t>
          </a:r>
        </a:p>
      </dsp:txBody>
      <dsp:txXfrm>
        <a:off x="693494" y="1546932"/>
        <a:ext cx="1517508" cy="362052"/>
      </dsp:txXfrm>
    </dsp:sp>
    <dsp:sp modelId="{FF02D3C2-315D-4F38-86D1-14D9548FBF6B}">
      <dsp:nvSpPr>
        <dsp:cNvPr id="0" name=""/>
        <dsp:cNvSpPr/>
      </dsp:nvSpPr>
      <dsp:spPr>
        <a:xfrm>
          <a:off x="2506536" y="368323"/>
          <a:ext cx="2030288" cy="125367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2535387" y="665819"/>
        <a:ext cx="1972586" cy="927329"/>
      </dsp:txXfrm>
    </dsp:sp>
    <dsp:sp modelId="{E7BD16AB-BEA2-4316-B636-67EF94F0F9B6}">
      <dsp:nvSpPr>
        <dsp:cNvPr id="0" name=""/>
        <dsp:cNvSpPr/>
      </dsp:nvSpPr>
      <dsp:spPr>
        <a:xfrm rot="496351">
          <a:off x="3996947" y="-342909"/>
          <a:ext cx="2023148" cy="2023148"/>
        </a:xfrm>
        <a:prstGeom prst="circularArrow">
          <a:avLst>
            <a:gd name="adj1" fmla="val 5593"/>
            <a:gd name="adj2" fmla="val 730695"/>
            <a:gd name="adj3" fmla="val 19562178"/>
            <a:gd name="adj4" fmla="val 13043894"/>
            <a:gd name="adj5" fmla="val 6525"/>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75CC8C-F49A-412C-B2DF-D28740FB893D}">
      <dsp:nvSpPr>
        <dsp:cNvPr id="0" name=""/>
        <dsp:cNvSpPr/>
      </dsp:nvSpPr>
      <dsp:spPr>
        <a:xfrm>
          <a:off x="3477745" y="168756"/>
          <a:ext cx="1461527"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Pre-processing</a:t>
          </a:r>
        </a:p>
      </dsp:txBody>
      <dsp:txXfrm>
        <a:off x="3489009" y="180020"/>
        <a:ext cx="1438999" cy="362052"/>
      </dsp:txXfrm>
    </dsp:sp>
    <dsp:sp modelId="{3BAEB6E1-A64E-4297-9A91-8E476B8BF457}">
      <dsp:nvSpPr>
        <dsp:cNvPr id="0" name=""/>
        <dsp:cNvSpPr/>
      </dsp:nvSpPr>
      <dsp:spPr>
        <a:xfrm>
          <a:off x="4992915" y="578432"/>
          <a:ext cx="1724337" cy="8823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5013221" y="598738"/>
        <a:ext cx="1683725" cy="652671"/>
      </dsp:txXfrm>
    </dsp:sp>
    <dsp:sp modelId="{0C3A1952-5FA2-4B8D-8FC9-A87423216A01}">
      <dsp:nvSpPr>
        <dsp:cNvPr id="0" name=""/>
        <dsp:cNvSpPr/>
      </dsp:nvSpPr>
      <dsp:spPr>
        <a:xfrm rot="21379220">
          <a:off x="6397238" y="392674"/>
          <a:ext cx="1834637" cy="1834637"/>
        </a:xfrm>
        <a:prstGeom prst="leftCircularArrow">
          <a:avLst>
            <a:gd name="adj1" fmla="val 6168"/>
            <a:gd name="adj2" fmla="val 817745"/>
            <a:gd name="adj3" fmla="val 2495086"/>
            <a:gd name="adj4" fmla="val 8926319"/>
            <a:gd name="adj5" fmla="val 7196"/>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6E82827-B62E-49B6-96EA-13C71FB4E539}">
      <dsp:nvSpPr>
        <dsp:cNvPr id="0" name=""/>
        <dsp:cNvSpPr/>
      </dsp:nvSpPr>
      <dsp:spPr>
        <a:xfrm>
          <a:off x="6049411" y="1293294"/>
          <a:ext cx="101213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Features</a:t>
          </a:r>
        </a:p>
      </dsp:txBody>
      <dsp:txXfrm>
        <a:off x="6060675" y="1304558"/>
        <a:ext cx="989611" cy="362052"/>
      </dsp:txXfrm>
    </dsp:sp>
    <dsp:sp modelId="{43CA7C23-AAB3-4E07-B156-FB61EC6C2180}">
      <dsp:nvSpPr>
        <dsp:cNvPr id="0" name=""/>
        <dsp:cNvSpPr/>
      </dsp:nvSpPr>
      <dsp:spPr>
        <a:xfrm>
          <a:off x="7338869" y="405409"/>
          <a:ext cx="1667828" cy="11800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533400">
            <a:lnSpc>
              <a:spcPct val="90000"/>
            </a:lnSpc>
            <a:spcBef>
              <a:spcPct val="0"/>
            </a:spcBef>
            <a:spcAft>
              <a:spcPct val="15000"/>
            </a:spcAft>
            <a:buNone/>
          </a:pPr>
          <a:r>
            <a:rPr lang="en-US" sz="1200" b="1" i="0" kern="120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7366025" y="685428"/>
        <a:ext cx="1613516" cy="872855"/>
      </dsp:txXfrm>
    </dsp:sp>
    <dsp:sp modelId="{79EE7B82-30C7-4458-B18B-32B403860F91}">
      <dsp:nvSpPr>
        <dsp:cNvPr id="0" name=""/>
        <dsp:cNvSpPr/>
      </dsp:nvSpPr>
      <dsp:spPr>
        <a:xfrm rot="354329">
          <a:off x="8423750" y="-465686"/>
          <a:ext cx="2490485" cy="2490485"/>
        </a:xfrm>
        <a:prstGeom prst="circularArrow">
          <a:avLst>
            <a:gd name="adj1" fmla="val 4544"/>
            <a:gd name="adj2" fmla="val 578201"/>
            <a:gd name="adj3" fmla="val 19448483"/>
            <a:gd name="adj4" fmla="val 12777706"/>
            <a:gd name="adj5" fmla="val 530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6BC5A9-47F8-449E-B355-3BACDE2835DE}">
      <dsp:nvSpPr>
        <dsp:cNvPr id="0" name=""/>
        <dsp:cNvSpPr/>
      </dsp:nvSpPr>
      <dsp:spPr>
        <a:xfrm>
          <a:off x="7768829" y="240270"/>
          <a:ext cx="1902193"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Features Extraction</a:t>
          </a:r>
        </a:p>
      </dsp:txBody>
      <dsp:txXfrm>
        <a:off x="7780093" y="251534"/>
        <a:ext cx="1879665" cy="362052"/>
      </dsp:txXfrm>
    </dsp:sp>
    <dsp:sp modelId="{3D6F431A-24D4-4513-9CD2-8DD5379F9749}">
      <dsp:nvSpPr>
        <dsp:cNvPr id="0" name=""/>
        <dsp:cNvSpPr/>
      </dsp:nvSpPr>
      <dsp:spPr>
        <a:xfrm>
          <a:off x="9844064" y="488455"/>
          <a:ext cx="1879537" cy="101681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9867464" y="511855"/>
        <a:ext cx="1832737" cy="752122"/>
      </dsp:txXfrm>
    </dsp:sp>
    <dsp:sp modelId="{6E1A3A15-7986-44AA-80B3-23E17DC39A2B}">
      <dsp:nvSpPr>
        <dsp:cNvPr id="0" name=""/>
        <dsp:cNvSpPr/>
      </dsp:nvSpPr>
      <dsp:spPr>
        <a:xfrm>
          <a:off x="9292828" y="1383266"/>
          <a:ext cx="137537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Classification </a:t>
          </a:r>
        </a:p>
      </dsp:txBody>
      <dsp:txXfrm>
        <a:off x="9304092" y="1394530"/>
        <a:ext cx="1352851" cy="3620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939EA-EF5A-4C44-8FD1-0DE4980FF375}" type="datetimeFigureOut">
              <a:rPr lang="en-IN" smtClean="0"/>
              <a:t>12-04-2023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00BE0-A194-4283-84A1-3BEC0D40E93C}" type="slidenum">
              <a:rPr lang="en-IN" smtClean="0"/>
              <a:t>‹#›</a:t>
            </a:fld>
            <a:endParaRPr lang="en-IN"/>
          </a:p>
        </p:txBody>
      </p:sp>
    </p:spTree>
    <p:extLst>
      <p:ext uri="{BB962C8B-B14F-4D97-AF65-F5344CB8AC3E}">
        <p14:creationId xmlns:p14="http://schemas.microsoft.com/office/powerpoint/2010/main" val="234779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216171-A131-4111-8101-11D1D10191D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C161C1D1-A141-41A1-8121-0111B131A1E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1131C1-D111-41A1-81D1-3111B1E131A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D19121C1-21D1-4161-B1F1-C141D191815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42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87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64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8D29-1ECB-41DF-951B-2A23F95AD026}" type="datetimeFigureOut">
              <a:rPr lang="en-US" smtClean="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57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291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77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135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336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4/12/2023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167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6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6DFF08F-DC6B-4601-B491-B0F83F6DD2DA}" type="datetimeFigureOut">
              <a:rPr lang="en-US" smtClean="0"/>
              <a:t>4/12/2023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60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6DFF08F-DC6B-4601-B491-B0F83F6DD2DA}" type="datetimeFigureOut">
              <a:rPr lang="en-US" smtClean="0"/>
              <a:pPr/>
              <a:t>4/12/2023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0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pixabay.com/en/heart-care-medical-care-heart-1040229/"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scarfedigitalsandbox.teach.educ.ubc.ca/thanking-concept-labels-displaying-the-words-thank-yo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p:cNvSpPr txBox="1"/>
          <p:nvPr/>
        </p:nvSpPr>
        <p:spPr>
          <a:xfrm>
            <a:off x="1144587" y="1706750"/>
            <a:ext cx="9902825" cy="1200329"/>
          </a:xfrm>
          <a:prstGeom prst="rect">
            <a:avLst/>
          </a:prstGeom>
          <a:blipFill>
            <a:blip r:embed="rId2"/>
            <a:tile tx="0" ty="0" sx="100000" sy="100000" flip="none" algn="tl"/>
          </a:blipFill>
          <a:scene3d>
            <a:camera prst="orthographicFront"/>
            <a:lightRig rig="threePt" dir="t"/>
          </a:scene3d>
          <a:sp3d>
            <a:bevelT w="152400" h="50800" prst="softRound"/>
          </a:sp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C00000"/>
                </a:solidFill>
                <a:effectLst/>
                <a:uLnTx/>
                <a:uFillTx/>
                <a:latin typeface="Gill Sans MT" panose="020B0502020104020203"/>
                <a:ea typeface="+mn-ea"/>
                <a:cs typeface="+mn-cs"/>
              </a:rPr>
              <a:t>PATIENT STABILITY PREDICTION USING MACHINE LEARNING</a:t>
            </a:r>
            <a:endParaRPr kumimoji="0" lang="en-US" sz="3600" b="1" i="0" u="sng" strike="noStrike" kern="1200" cap="none" spc="0" normalizeH="0" baseline="0" noProof="0" dirty="0">
              <a:ln w="1905"/>
              <a:solidFill>
                <a:srgbClr val="C00000"/>
              </a:solidFill>
              <a:effectLst>
                <a:innerShdw blurRad="69850" dist="43180" dir="5400000">
                  <a:srgbClr val="000000">
                    <a:alpha val="65000"/>
                  </a:srgbClr>
                </a:innerShdw>
              </a:effectLst>
              <a:uLnTx/>
              <a:uFillTx/>
              <a:latin typeface="Gill Sans MT" panose="020B0502020104020203"/>
              <a:ea typeface="+mn-ea"/>
              <a:cs typeface="+mn-cs"/>
            </a:endParaRPr>
          </a:p>
        </p:txBody>
      </p:sp>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30724" name="Picture 4" descr="CMR College of Pharmacy updated... - CMR College of Pharmacy"/>
          <p:cNvPicPr>
            <a:picLocks noChangeAspect="1" noChangeArrowheads="1"/>
          </p:cNvPicPr>
          <p:nvPr/>
        </p:nvPicPr>
        <p:blipFill>
          <a:blip r:embed="rId3"/>
          <a:srcRect/>
          <a:stretch>
            <a:fillRect/>
          </a:stretch>
        </p:blipFill>
        <p:spPr bwMode="auto">
          <a:xfrm>
            <a:off x="609600" y="160339"/>
            <a:ext cx="1696720" cy="1310918"/>
          </a:xfrm>
          <a:prstGeom prst="rect">
            <a:avLst/>
          </a:prstGeom>
          <a:noFill/>
        </p:spPr>
      </p:pic>
      <p:graphicFrame>
        <p:nvGraphicFramePr>
          <p:cNvPr id="5" name="Table 4"/>
          <p:cNvGraphicFramePr>
            <a:graphicFrameLocks noGrp="1"/>
          </p:cNvGraphicFramePr>
          <p:nvPr/>
        </p:nvGraphicFramePr>
        <p:xfrm>
          <a:off x="2209800" y="160339"/>
          <a:ext cx="8382000" cy="1231608"/>
        </p:xfrm>
        <a:graphic>
          <a:graphicData uri="http://schemas.openxmlformats.org/drawingml/2006/table">
            <a:tbl>
              <a:tblPr>
                <a:tableStyleId>{2D5ABB26-0587-4C30-8999-92F81FD0307C}</a:tableStyleId>
              </a:tblPr>
              <a:tblGrid>
                <a:gridCol w="8382000">
                  <a:extLst>
                    <a:ext uri="{9D8B030D-6E8A-4147-A177-3AD203B41FA5}">
                      <a16:colId xmlns:a16="http://schemas.microsoft.com/office/drawing/2014/main" val="20000"/>
                    </a:ext>
                  </a:extLst>
                </a:gridCol>
              </a:tblGrid>
              <a:tr h="410536">
                <a:tc>
                  <a:txBody>
                    <a:bodyPr/>
                    <a:lstStyle/>
                    <a:p>
                      <a:pPr algn="ctr" rtl="0" fontAlgn="b"/>
                      <a:r>
                        <a:rPr lang="en-US" sz="2200" b="1" dirty="0">
                          <a:solidFill>
                            <a:srgbClr val="002060"/>
                          </a:solidFill>
                          <a:latin typeface="Arial Black" panose="020B0A04020102020204" pitchFamily="34" charset="0"/>
                        </a:rPr>
                        <a:t>CMR COLLEGE OF ENGINEERING &amp; TECHNOLOGY</a:t>
                      </a:r>
                    </a:p>
                  </a:txBody>
                  <a:tcPr marL="9199" marR="9199" marT="6133" marB="6133" anchor="b"/>
                </a:tc>
                <a:extLst>
                  <a:ext uri="{0D108BD9-81ED-4DB2-BD59-A6C34878D82A}">
                    <a16:rowId xmlns:a16="http://schemas.microsoft.com/office/drawing/2014/main" val="10000"/>
                  </a:ext>
                </a:extLst>
              </a:tr>
              <a:tr h="410536">
                <a:tc>
                  <a:txBody>
                    <a:bodyPr/>
                    <a:lstStyle/>
                    <a:p>
                      <a:pPr algn="ctr" rtl="0" fontAlgn="b"/>
                      <a:r>
                        <a:rPr lang="en-US" sz="2000" b="1" i="0" dirty="0">
                          <a:solidFill>
                            <a:srgbClr val="002060"/>
                          </a:solidFill>
                          <a:latin typeface="Arial Black" panose="020B0A04020102020204" pitchFamily="34" charset="0"/>
                        </a:rPr>
                        <a:t>Kandlakoya, Medchal, Hyderabad - 501401</a:t>
                      </a:r>
                    </a:p>
                  </a:txBody>
                  <a:tcPr marL="9199" marR="9199" marT="6133" marB="6133" anchor="b"/>
                </a:tc>
                <a:extLst>
                  <a:ext uri="{0D108BD9-81ED-4DB2-BD59-A6C34878D82A}">
                    <a16:rowId xmlns:a16="http://schemas.microsoft.com/office/drawing/2014/main" val="10001"/>
                  </a:ext>
                </a:extLst>
              </a:tr>
              <a:tr h="410536">
                <a:tc>
                  <a:txBody>
                    <a:bodyPr/>
                    <a:lstStyle/>
                    <a:p>
                      <a:pPr algn="ctr" rtl="0" fontAlgn="b"/>
                      <a:r>
                        <a:rPr lang="en-US" sz="2000" b="1" dirty="0">
                          <a:solidFill>
                            <a:srgbClr val="002060"/>
                          </a:solidFill>
                          <a:latin typeface="Arial Black" panose="020B0A04020102020204" pitchFamily="34" charset="0"/>
                        </a:rPr>
                        <a:t>Department of Computer Science and Engineering</a:t>
                      </a:r>
                    </a:p>
                  </a:txBody>
                  <a:tcPr marL="9199" marR="9199" marT="6133" marB="6133" anchor="b"/>
                </a:tc>
                <a:extLst>
                  <a:ext uri="{0D108BD9-81ED-4DB2-BD59-A6C34878D82A}">
                    <a16:rowId xmlns:a16="http://schemas.microsoft.com/office/drawing/2014/main" val="10002"/>
                  </a:ext>
                </a:extLst>
              </a:tr>
            </a:tbl>
          </a:graphicData>
        </a:graphic>
      </p:graphicFrame>
      <p:sp>
        <p:nvSpPr>
          <p:cNvPr id="30726" name="AutoShape 6" descr="CMRCET HYDERABAD - 2021 Admission Process, Ranking, Reviews, Affiliations"/>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18" name="Picture 17" descr="A picture containing text, person&#10;&#10;Description automatically generated">
            <a:extLst>
              <a:ext uri="{FF2B5EF4-FFF2-40B4-BE49-F238E27FC236}">
                <a16:creationId xmlns:a16="http://schemas.microsoft.com/office/drawing/2014/main" id="{0D5FCFCE-5AF3-F1BC-B4D0-4F6DE7B61F8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91600" y="2287437"/>
            <a:ext cx="1109540" cy="578668"/>
          </a:xfrm>
          <a:prstGeom prst="rect">
            <a:avLst/>
          </a:prstGeom>
        </p:spPr>
      </p:pic>
      <p:sp>
        <p:nvSpPr>
          <p:cNvPr id="7" name="TextBox 6">
            <a:extLst>
              <a:ext uri="{FF2B5EF4-FFF2-40B4-BE49-F238E27FC236}">
                <a16:creationId xmlns:a16="http://schemas.microsoft.com/office/drawing/2014/main" id="{CAFA6058-121A-96AD-C540-67D1898CFC81}"/>
              </a:ext>
            </a:extLst>
          </p:cNvPr>
          <p:cNvSpPr txBox="1"/>
          <p:nvPr/>
        </p:nvSpPr>
        <p:spPr>
          <a:xfrm>
            <a:off x="6858000" y="2907079"/>
            <a:ext cx="5029200" cy="2345322"/>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BATCH-03</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NAME OF THE STUDENT &amp; ROLL NO</a:t>
            </a: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a:t>
            </a:r>
            <a:endParaRPr kumimoji="0" lang="en-IN"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 ARCHITH KUMAR - 19H51A05D5</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MOHD IFTEQUARUDDIN - 19H51A05E0</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 ROHITH REDDY - 19H51A05E8</a:t>
            </a:r>
            <a:endPar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554C270E-E5A0-11A8-2632-F4A82300DCDF}"/>
              </a:ext>
            </a:extLst>
          </p:cNvPr>
          <p:cNvSpPr txBox="1"/>
          <p:nvPr/>
        </p:nvSpPr>
        <p:spPr>
          <a:xfrm>
            <a:off x="436880" y="4968240"/>
            <a:ext cx="9377680" cy="1144993"/>
          </a:xfrm>
          <a:prstGeom prst="rect">
            <a:avLst/>
          </a:prstGeom>
          <a:noFill/>
        </p:spPr>
        <p:txBody>
          <a:bodyPr wrap="square" rtlCol="0">
            <a:spAutoFit/>
          </a:bodyPr>
          <a:lstStyle/>
          <a:p>
            <a:pPr marL="0" marR="64006" lvl="0" indent="0" algn="l" defTabSz="457200" rtl="0" eaLnBrk="1" fontAlgn="auto" latinLnBrk="0" hangingPunct="1">
              <a:lnSpc>
                <a:spcPct val="150000"/>
              </a:lnSpc>
              <a:spcBef>
                <a:spcPts val="400"/>
              </a:spcBef>
              <a:spcAft>
                <a:spcPts val="0"/>
              </a:spcAft>
              <a:buClr>
                <a:srgbClr val="B71E42"/>
              </a:buClr>
              <a:buSzPct val="68000"/>
              <a:buFontTx/>
              <a:buNone/>
              <a:tabLst/>
              <a:defRPr/>
            </a:pPr>
            <a:r>
              <a:rPr kumimoji="0" lang="en-US" sz="28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Under Esteemed Guidance Of</a:t>
            </a:r>
            <a:endParaRPr kumimoji="0" 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MAJOR Dr. V.A. NARAYANA – PROFESSOR &amp; PRINCIPAL</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9461D3-0865-F99A-FDDC-26606480A1D0}"/>
              </a:ext>
            </a:extLst>
          </p:cNvPr>
          <p:cNvPicPr>
            <a:picLocks noChangeAspect="1"/>
          </p:cNvPicPr>
          <p:nvPr/>
        </p:nvPicPr>
        <p:blipFill>
          <a:blip r:embed="rId2"/>
          <a:stretch>
            <a:fillRect/>
          </a:stretch>
        </p:blipFill>
        <p:spPr>
          <a:xfrm>
            <a:off x="533400" y="914400"/>
            <a:ext cx="10848975" cy="104775"/>
          </a:xfrm>
          <a:prstGeom prst="rect">
            <a:avLst/>
          </a:prstGeom>
        </p:spPr>
      </p:pic>
      <p:sp>
        <p:nvSpPr>
          <p:cNvPr id="5" name="TextBox 4">
            <a:extLst>
              <a:ext uri="{FF2B5EF4-FFF2-40B4-BE49-F238E27FC236}">
                <a16:creationId xmlns:a16="http://schemas.microsoft.com/office/drawing/2014/main" id="{67485EF2-2895-C2E1-3D88-B7437EBA9D1B}"/>
              </a:ext>
            </a:extLst>
          </p:cNvPr>
          <p:cNvSpPr txBox="1"/>
          <p:nvPr/>
        </p:nvSpPr>
        <p:spPr>
          <a:xfrm>
            <a:off x="533399" y="1143000"/>
            <a:ext cx="10848975"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2. Liver Segmentation From CT Images Using A Sparse Priori Statistical Shape Model (SP-SSM)</a:t>
            </a:r>
          </a:p>
        </p:txBody>
      </p:sp>
      <p:graphicFrame>
        <p:nvGraphicFramePr>
          <p:cNvPr id="10" name="Diagram 9">
            <a:extLst>
              <a:ext uri="{FF2B5EF4-FFF2-40B4-BE49-F238E27FC236}">
                <a16:creationId xmlns:a16="http://schemas.microsoft.com/office/drawing/2014/main" id="{3FAD04C4-8C2D-AEDE-6ABD-0B13C97FC648}"/>
              </a:ext>
            </a:extLst>
          </p:cNvPr>
          <p:cNvGraphicFramePr/>
          <p:nvPr/>
        </p:nvGraphicFramePr>
        <p:xfrm>
          <a:off x="533399" y="1828800"/>
          <a:ext cx="10848975"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713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1" y="1052456"/>
            <a:ext cx="9948035" cy="128588"/>
          </a:xfrm>
          <a:prstGeom prst="rect">
            <a:avLst/>
          </a:prstGeom>
        </p:spPr>
      </p:pic>
      <p:grpSp>
        <p:nvGrpSpPr>
          <p:cNvPr id="4" name="Diagram group">
            <a:extLst>
              <a:ext uri="{FF2B5EF4-FFF2-40B4-BE49-F238E27FC236}">
                <a16:creationId xmlns:a16="http://schemas.microsoft.com/office/drawing/2014/main" id="{16884F02-E0F4-4CCB-B741-EF3A009A80BE}"/>
              </a:ext>
            </a:extLst>
          </p:cNvPr>
          <p:cNvGrpSpPr/>
          <p:nvPr/>
        </p:nvGrpSpPr>
        <p:grpSpPr>
          <a:xfrm>
            <a:off x="712942" y="1505823"/>
            <a:ext cx="10848975" cy="832254"/>
            <a:chOff x="0" y="2009639"/>
            <a:chExt cx="10848975" cy="902508"/>
          </a:xfrm>
          <a:scene3d>
            <a:camera prst="orthographicFront">
              <a:rot lat="0" lon="0" rev="0"/>
            </a:camera>
            <a:lightRig rig="balanced" dir="t">
              <a:rot lat="0" lon="0" rev="8700000"/>
            </a:lightRig>
          </a:scene3d>
        </p:grpSpPr>
        <p:grpSp>
          <p:nvGrpSpPr>
            <p:cNvPr id="5" name="Group 4">
              <a:extLst>
                <a:ext uri="{FF2B5EF4-FFF2-40B4-BE49-F238E27FC236}">
                  <a16:creationId xmlns:a16="http://schemas.microsoft.com/office/drawing/2014/main" id="{6A6EE37E-6FA6-2049-CB52-5FAC0DF4C08D}"/>
                </a:ext>
              </a:extLst>
            </p:cNvPr>
            <p:cNvGrpSpPr/>
            <p:nvPr/>
          </p:nvGrpSpPr>
          <p:grpSpPr>
            <a:xfrm>
              <a:off x="0" y="2009639"/>
              <a:ext cx="10848975" cy="902508"/>
              <a:chOff x="0" y="2009639"/>
              <a:chExt cx="10848975" cy="902508"/>
            </a:xfrm>
            <a:scene3d>
              <a:camera prst="orthographicFront">
                <a:rot lat="0" lon="0" rev="0"/>
              </a:camera>
              <a:lightRig rig="balanced" dir="t">
                <a:rot lat="0" lon="0" rev="8700000"/>
              </a:lightRig>
            </a:scene3d>
          </p:grpSpPr>
          <p:sp>
            <p:nvSpPr>
              <p:cNvPr id="6" name="Rectangle: Rounded Corners 5">
                <a:extLst>
                  <a:ext uri="{FF2B5EF4-FFF2-40B4-BE49-F238E27FC236}">
                    <a16:creationId xmlns:a16="http://schemas.microsoft.com/office/drawing/2014/main" id="{CC65D4B1-48C8-B354-7959-1B82542FC20F}"/>
                  </a:ext>
                </a:extLst>
              </p:cNvPr>
              <p:cNvSpPr/>
              <p:nvPr/>
            </p:nvSpPr>
            <p:spPr>
              <a:xfrm>
                <a:off x="0" y="2009639"/>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7" name="Rectangle: Rounded Corners 4">
                <a:extLst>
                  <a:ext uri="{FF2B5EF4-FFF2-40B4-BE49-F238E27FC236}">
                    <a16:creationId xmlns:a16="http://schemas.microsoft.com/office/drawing/2014/main" id="{0D64E342-F80C-873D-E1A4-FC5C3578C1A4}"/>
                  </a:ext>
                </a:extLst>
              </p:cNvPr>
              <p:cNvSpPr txBox="1"/>
              <p:nvPr/>
            </p:nvSpPr>
            <p:spPr>
              <a:xfrm>
                <a:off x="44057" y="2053696"/>
                <a:ext cx="10760861" cy="8143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Finally, the intensity energy and boundary energy models are built based on the intensity information and the specific boundary information of the original image. </a:t>
                </a:r>
                <a:endParaRPr lang="en-IN" sz="2000" kern="1200" dirty="0">
                  <a:latin typeface="Times New Roman" panose="02020603050405020304" pitchFamily="18" charset="0"/>
                  <a:cs typeface="Times New Roman" panose="02020603050405020304" pitchFamily="18" charset="0"/>
                </a:endParaRPr>
              </a:p>
            </p:txBody>
          </p:sp>
        </p:grpSp>
      </p:grpSp>
      <p:grpSp>
        <p:nvGrpSpPr>
          <p:cNvPr id="8" name="Diagram group">
            <a:extLst>
              <a:ext uri="{FF2B5EF4-FFF2-40B4-BE49-F238E27FC236}">
                <a16:creationId xmlns:a16="http://schemas.microsoft.com/office/drawing/2014/main" id="{EC385755-66CF-D23A-7B07-E1C8A8B194F9}"/>
              </a:ext>
            </a:extLst>
          </p:cNvPr>
          <p:cNvGrpSpPr/>
          <p:nvPr/>
        </p:nvGrpSpPr>
        <p:grpSpPr>
          <a:xfrm>
            <a:off x="718197" y="2582727"/>
            <a:ext cx="10848975" cy="1066800"/>
            <a:chOff x="0" y="2961107"/>
            <a:chExt cx="10848975" cy="902508"/>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A6180521-C3EC-FA95-5FAD-60F30D401DD9}"/>
                </a:ext>
              </a:extLst>
            </p:cNvPr>
            <p:cNvGrpSpPr/>
            <p:nvPr/>
          </p:nvGrpSpPr>
          <p:grpSpPr>
            <a:xfrm>
              <a:off x="0" y="2961107"/>
              <a:ext cx="10848975" cy="902508"/>
              <a:chOff x="0" y="2961107"/>
              <a:chExt cx="10848975" cy="902508"/>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BDB5AC73-3E5A-48FE-EDDB-9C4F3767BBA2}"/>
                  </a:ext>
                </a:extLst>
              </p:cNvPr>
              <p:cNvSpPr/>
              <p:nvPr/>
            </p:nvSpPr>
            <p:spPr>
              <a:xfrm>
                <a:off x="0" y="2961107"/>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CF8FE19-061F-93F7-5E43-86B4529191E3}"/>
                  </a:ext>
                </a:extLst>
              </p:cNvPr>
              <p:cNvSpPr txBox="1"/>
              <p:nvPr/>
            </p:nvSpPr>
            <p:spPr>
              <a:xfrm>
                <a:off x="44057" y="3005164"/>
                <a:ext cx="10760861" cy="85845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sparse matching constraint model is established based on the sparse coding theory. These models jointly drive the iterative deformation of the sparse statistical model to approximate and accurately extract the liver boundaries. </a:t>
                </a:r>
                <a:endParaRPr lang="en-IN" sz="2000" kern="1200" dirty="0">
                  <a:latin typeface="Times New Roman" panose="02020603050405020304" pitchFamily="18" charset="0"/>
                  <a:cs typeface="Times New Roman" panose="02020603050405020304" pitchFamily="18" charset="0"/>
                </a:endParaRPr>
              </a:p>
            </p:txBody>
          </p:sp>
        </p:grpSp>
      </p:grpSp>
      <p:sp>
        <p:nvSpPr>
          <p:cNvPr id="2" name="TextBox 1">
            <a:extLst>
              <a:ext uri="{FF2B5EF4-FFF2-40B4-BE49-F238E27FC236}">
                <a16:creationId xmlns:a16="http://schemas.microsoft.com/office/drawing/2014/main" id="{EFD30359-61E0-3313-5694-E16343F95FE3}"/>
              </a:ext>
            </a:extLst>
          </p:cNvPr>
          <p:cNvSpPr txBox="1"/>
          <p:nvPr/>
        </p:nvSpPr>
        <p:spPr>
          <a:xfrm>
            <a:off x="757483" y="4038600"/>
            <a:ext cx="10677032" cy="175073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150000"/>
              </a:lnSpc>
            </a:pPr>
            <a:r>
              <a:rPr lang="en-US" sz="2000" b="1" u="sng" dirty="0">
                <a:latin typeface="Times New Roman" panose="02020603050405020304" pitchFamily="18" charset="0"/>
                <a:cs typeface="Times New Roman" panose="02020603050405020304" pitchFamily="18" charset="0"/>
              </a:rPr>
              <a:t>LIMITATIONS</a:t>
            </a:r>
            <a:r>
              <a:rPr lang="en-US" sz="2000" b="1"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The SP-SSM can achieve a mean overlap error.</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Time taking process.</a:t>
            </a:r>
          </a:p>
          <a:p>
            <a:pPr marL="285750" indent="-285750">
              <a:lnSpc>
                <a:spcPct val="150000"/>
              </a:lnSpc>
              <a:buFont typeface="Wingdings" panose="05000000000000000000" pitchFamily="2" charset="2"/>
              <a:buChar char="v"/>
            </a:pPr>
            <a:r>
              <a:rPr lang="en-IN" dirty="0">
                <a:solidFill>
                  <a:srgbClr val="336699"/>
                </a:solidFill>
                <a:latin typeface="Times New Roman" panose="02020603050405020304" pitchFamily="18" charset="0"/>
                <a:cs typeface="Times New Roman" panose="02020603050405020304" pitchFamily="18" charset="0"/>
              </a:rPr>
              <a:t>Unpredictable outcomes.</a:t>
            </a:r>
          </a:p>
        </p:txBody>
      </p:sp>
    </p:spTree>
    <p:extLst>
      <p:ext uri="{BB962C8B-B14F-4D97-AF65-F5344CB8AC3E}">
        <p14:creationId xmlns:p14="http://schemas.microsoft.com/office/powerpoint/2010/main" val="77804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2" y="1143000"/>
            <a:ext cx="9948035" cy="128588"/>
          </a:xfrm>
          <a:prstGeom prst="rect">
            <a:avLst/>
          </a:prstGeom>
        </p:spPr>
      </p:pic>
      <p:sp>
        <p:nvSpPr>
          <p:cNvPr id="12" name="TextBox 11">
            <a:extLst>
              <a:ext uri="{FF2B5EF4-FFF2-40B4-BE49-F238E27FC236}">
                <a16:creationId xmlns:a16="http://schemas.microsoft.com/office/drawing/2014/main" id="{84F574F1-ADC3-5158-7463-F9DD3662A050}"/>
              </a:ext>
            </a:extLst>
          </p:cNvPr>
          <p:cNvSpPr txBox="1"/>
          <p:nvPr/>
        </p:nvSpPr>
        <p:spPr>
          <a:xfrm>
            <a:off x="1121982" y="558225"/>
            <a:ext cx="1029657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RESULTS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8B6D789C-47AE-4B98-89FD-7A573070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422" y="1317564"/>
            <a:ext cx="3919401" cy="4268848"/>
          </a:xfrm>
          <a:prstGeom prst="rect">
            <a:avLst/>
          </a:prstGeom>
        </p:spPr>
      </p:pic>
      <p:sp>
        <p:nvSpPr>
          <p:cNvPr id="15" name="TextBox 14">
            <a:extLst>
              <a:ext uri="{FF2B5EF4-FFF2-40B4-BE49-F238E27FC236}">
                <a16:creationId xmlns:a16="http://schemas.microsoft.com/office/drawing/2014/main" id="{9E28CD1E-AC68-26CA-0FBF-56ECA96FC9CA}"/>
              </a:ext>
            </a:extLst>
          </p:cNvPr>
          <p:cNvSpPr txBox="1"/>
          <p:nvPr/>
        </p:nvSpPr>
        <p:spPr>
          <a:xfrm>
            <a:off x="1202422" y="5562071"/>
            <a:ext cx="3919401" cy="45807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Liver Segmentation Results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16" name="Picture 15">
            <a:extLst>
              <a:ext uri="{FF2B5EF4-FFF2-40B4-BE49-F238E27FC236}">
                <a16:creationId xmlns:a16="http://schemas.microsoft.com/office/drawing/2014/main" id="{B45A88EB-5B2A-FB74-2009-2357E0E5A3B4}"/>
              </a:ext>
            </a:extLst>
          </p:cNvPr>
          <p:cNvPicPr>
            <a:picLocks noChangeAspect="1"/>
          </p:cNvPicPr>
          <p:nvPr/>
        </p:nvPicPr>
        <p:blipFill>
          <a:blip r:embed="rId4"/>
          <a:stretch>
            <a:fillRect/>
          </a:stretch>
        </p:blipFill>
        <p:spPr>
          <a:xfrm>
            <a:off x="6544174" y="1317564"/>
            <a:ext cx="4385554" cy="4473544"/>
          </a:xfrm>
          <a:prstGeom prst="rect">
            <a:avLst/>
          </a:prstGeom>
        </p:spPr>
      </p:pic>
      <p:sp>
        <p:nvSpPr>
          <p:cNvPr id="17" name="TextBox 16">
            <a:extLst>
              <a:ext uri="{FF2B5EF4-FFF2-40B4-BE49-F238E27FC236}">
                <a16:creationId xmlns:a16="http://schemas.microsoft.com/office/drawing/2014/main" id="{E92CD572-4C3F-7F0A-C3C3-C21BD926AA76}"/>
              </a:ext>
            </a:extLst>
          </p:cNvPr>
          <p:cNvSpPr txBox="1"/>
          <p:nvPr/>
        </p:nvSpPr>
        <p:spPr>
          <a:xfrm>
            <a:off x="6544174" y="5791108"/>
            <a:ext cx="51990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Automatic Detection Of Cerebral Microbleeds.</a:t>
            </a:r>
          </a:p>
        </p:txBody>
      </p:sp>
    </p:spTree>
    <p:extLst>
      <p:ext uri="{BB962C8B-B14F-4D97-AF65-F5344CB8AC3E}">
        <p14:creationId xmlns:p14="http://schemas.microsoft.com/office/powerpoint/2010/main" val="89519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49B92-2766-7A34-9E12-1560005A77E8}"/>
              </a:ext>
            </a:extLst>
          </p:cNvPr>
          <p:cNvPicPr>
            <a:picLocks noChangeAspect="1"/>
          </p:cNvPicPr>
          <p:nvPr/>
        </p:nvPicPr>
        <p:blipFill>
          <a:blip r:embed="rId2"/>
          <a:stretch>
            <a:fillRect/>
          </a:stretch>
        </p:blipFill>
        <p:spPr>
          <a:xfrm>
            <a:off x="1121981" y="1052456"/>
            <a:ext cx="9948035" cy="128588"/>
          </a:xfrm>
          <a:prstGeom prst="rect">
            <a:avLst/>
          </a:prstGeom>
        </p:spPr>
      </p:pic>
      <p:sp>
        <p:nvSpPr>
          <p:cNvPr id="3" name="TextBox 2">
            <a:extLst>
              <a:ext uri="{FF2B5EF4-FFF2-40B4-BE49-F238E27FC236}">
                <a16:creationId xmlns:a16="http://schemas.microsoft.com/office/drawing/2014/main" id="{AA75F70F-942B-933A-3E02-D0C2DE439AE1}"/>
              </a:ext>
            </a:extLst>
          </p:cNvPr>
          <p:cNvSpPr txBox="1"/>
          <p:nvPr/>
        </p:nvSpPr>
        <p:spPr>
          <a:xfrm>
            <a:off x="1155849" y="558225"/>
            <a:ext cx="7759551" cy="584775"/>
          </a:xfrm>
          <a:prstGeom prst="rect">
            <a:avLst/>
          </a:prstGeom>
          <a:noFill/>
        </p:spPr>
        <p:txBody>
          <a:bodyPr wrap="square">
            <a:spAutoFit/>
          </a:bodyPr>
          <a:lstStyle/>
          <a:p>
            <a:r>
              <a:rPr lang="en-US" sz="3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COMPARISON OF EXISTING SOLUTIONS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2">
            <a:extLst>
              <a:ext uri="{FF2B5EF4-FFF2-40B4-BE49-F238E27FC236}">
                <a16:creationId xmlns:a16="http://schemas.microsoft.com/office/drawing/2014/main" id="{49DCBDA8-4CF3-987C-FC8B-096BBE17DB4C}"/>
              </a:ext>
            </a:extLst>
          </p:cNvPr>
          <p:cNvGraphicFramePr>
            <a:graphicFrameLocks noGrp="1"/>
          </p:cNvGraphicFramePr>
          <p:nvPr/>
        </p:nvGraphicFramePr>
        <p:xfrm>
          <a:off x="457200" y="1371600"/>
          <a:ext cx="10972800" cy="5172827"/>
        </p:xfrm>
        <a:graphic>
          <a:graphicData uri="http://schemas.openxmlformats.org/drawingml/2006/table">
            <a:tbl>
              <a:tblPr firstCol="1" bandRow="1">
                <a:tableStyleId>{5C22544A-7EE6-4342-B048-85BDC9FD1C3A}</a:tableStyleId>
              </a:tblPr>
              <a:tblGrid>
                <a:gridCol w="3200400">
                  <a:extLst>
                    <a:ext uri="{9D8B030D-6E8A-4147-A177-3AD203B41FA5}">
                      <a16:colId xmlns:a16="http://schemas.microsoft.com/office/drawing/2014/main" val="1297342969"/>
                    </a:ext>
                  </a:extLst>
                </a:gridCol>
                <a:gridCol w="4114800">
                  <a:extLst>
                    <a:ext uri="{9D8B030D-6E8A-4147-A177-3AD203B41FA5}">
                      <a16:colId xmlns:a16="http://schemas.microsoft.com/office/drawing/2014/main" val="511774963"/>
                    </a:ext>
                  </a:extLst>
                </a:gridCol>
                <a:gridCol w="3657600">
                  <a:extLst>
                    <a:ext uri="{9D8B030D-6E8A-4147-A177-3AD203B41FA5}">
                      <a16:colId xmlns:a16="http://schemas.microsoft.com/office/drawing/2014/main" val="1953802954"/>
                    </a:ext>
                  </a:extLst>
                </a:gridCol>
              </a:tblGrid>
              <a:tr h="759646">
                <a:tc>
                  <a:txBody>
                    <a:bodyPr/>
                    <a:lstStyle/>
                    <a:p>
                      <a:pPr>
                        <a:lnSpc>
                          <a:spcPct val="150000"/>
                        </a:lnSpc>
                      </a:pPr>
                      <a:r>
                        <a:rPr lang="en-US" sz="1600" dirty="0">
                          <a:latin typeface="Times New Roman" panose="02020603050405020304" pitchFamily="18" charset="0"/>
                          <a:cs typeface="Times New Roman" panose="02020603050405020304" pitchFamily="18" charset="0"/>
                        </a:rPr>
                        <a:t>Name Of  The Existing Models</a:t>
                      </a:r>
                      <a:endParaRPr lang="en-IN" sz="1600"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kern="1200" dirty="0">
                          <a:solidFill>
                            <a:schemeClr val="tx1"/>
                          </a:solidFill>
                          <a:effectLst/>
                          <a:latin typeface="Times New Roman" panose="02020603050405020304" pitchFamily="18" charset="0"/>
                          <a:cs typeface="Times New Roman" panose="02020603050405020304" pitchFamily="18" charset="0"/>
                        </a:rPr>
                        <a:t>Liver Segmentation From CT Images </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dirty="0">
                          <a:latin typeface="Times New Roman" panose="02020603050405020304" pitchFamily="18" charset="0"/>
                          <a:cs typeface="Times New Roman" panose="02020603050405020304" pitchFamily="18" charset="0"/>
                        </a:rPr>
                        <a:t>Automatic Detection Of Cerebral Microbleeds </a:t>
                      </a: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5123144"/>
                  </a:ext>
                </a:extLst>
              </a:tr>
              <a:tr h="400802">
                <a:tc>
                  <a:txBody>
                    <a:bodyPr/>
                    <a:lstStyle/>
                    <a:p>
                      <a:r>
                        <a:rPr lang="en-US" sz="1600" b="1" dirty="0">
                          <a:latin typeface="Times New Roman" panose="02020603050405020304" pitchFamily="18" charset="0"/>
                          <a:cs typeface="Times New Roman" panose="02020603050405020304" pitchFamily="18" charset="0"/>
                        </a:rPr>
                        <a:t>Technologies Used</a:t>
                      </a:r>
                    </a:p>
                  </a:txBody>
                  <a:tcPr/>
                </a:tc>
                <a:tc>
                  <a:txBody>
                    <a:bodyPr/>
                    <a:lstStyle/>
                    <a:p>
                      <a:r>
                        <a:rPr lang="en-US" sz="1600" dirty="0">
                          <a:latin typeface="Times New Roman" panose="02020603050405020304" pitchFamily="18" charset="0"/>
                          <a:cs typeface="Times New Roman" panose="02020603050405020304" pitchFamily="18" charset="0"/>
                        </a:rPr>
                        <a:t>Computer Tomography</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Times New Roman" panose="02020603050405020304" pitchFamily="18" charset="0"/>
                          <a:cs typeface="Times New Roman" panose="02020603050405020304" pitchFamily="18" charset="0"/>
                        </a:rPr>
                        <a:t>Magnetic Resonance Imaging </a:t>
                      </a:r>
                    </a:p>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4202276"/>
                  </a:ext>
                </a:extLst>
              </a:tr>
              <a:tr h="400802">
                <a:tc>
                  <a:txBody>
                    <a:bodyPr/>
                    <a:lstStyle/>
                    <a:p>
                      <a:r>
                        <a:rPr lang="en-US" sz="1600" b="1" dirty="0">
                          <a:latin typeface="Times New Roman" panose="02020603050405020304" pitchFamily="18" charset="0"/>
                          <a:cs typeface="Times New Roman" panose="02020603050405020304" pitchFamily="18" charset="0"/>
                        </a:rPr>
                        <a:t>Algorithms Used</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b="0" u="none" dirty="0">
                          <a:latin typeface="Times New Roman" panose="02020603050405020304" pitchFamily="18" charset="0"/>
                          <a:cs typeface="Times New Roman" panose="02020603050405020304" pitchFamily="18" charset="0"/>
                        </a:rPr>
                        <a:t>Sparse Priori Statistical Shape Model </a:t>
                      </a:r>
                    </a:p>
                  </a:txBody>
                  <a:tcPr/>
                </a:tc>
                <a:tc>
                  <a:txBody>
                    <a:bodyPr/>
                    <a:lstStyle/>
                    <a:p>
                      <a:r>
                        <a:rPr lang="en-IN" sz="1600" dirty="0">
                          <a:latin typeface="Times New Roman" panose="02020603050405020304" pitchFamily="18" charset="0"/>
                          <a:cs typeface="Times New Roman" panose="02020603050405020304" pitchFamily="18" charset="0"/>
                        </a:rPr>
                        <a:t>3D Convolutional Neural Networks</a:t>
                      </a:r>
                    </a:p>
                  </a:txBody>
                  <a:tcPr/>
                </a:tc>
                <a:extLst>
                  <a:ext uri="{0D108BD9-81ED-4DB2-BD59-A6C34878D82A}">
                    <a16:rowId xmlns:a16="http://schemas.microsoft.com/office/drawing/2014/main" val="1914157111"/>
                  </a:ext>
                </a:extLst>
              </a:tr>
              <a:tr h="400802">
                <a:tc>
                  <a:txBody>
                    <a:bodyPr/>
                    <a:lstStyle/>
                    <a:p>
                      <a:r>
                        <a:rPr lang="en-US" sz="1600" b="1" dirty="0">
                          <a:latin typeface="Times New Roman" panose="02020603050405020304" pitchFamily="18" charset="0"/>
                          <a:cs typeface="Times New Roman" panose="02020603050405020304" pitchFamily="18" charset="0"/>
                        </a:rPr>
                        <a:t>Problems</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Can achieve a mean overlap error of 4.8%.</a:t>
                      </a: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Time taking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kern="1200" dirty="0">
                          <a:solidFill>
                            <a:schemeClr val="dk1"/>
                          </a:solidFill>
                          <a:effectLst/>
                          <a:latin typeface="Times New Roman" panose="02020603050405020304" pitchFamily="18" charset="0"/>
                          <a:cs typeface="Times New Roman" panose="02020603050405020304" pitchFamily="18" charset="0"/>
                        </a:rPr>
                        <a:t>This procedure is laborious, time-consuming, high cost and error prone.</a:t>
                      </a:r>
                      <a:r>
                        <a:rPr lang="en-US" sz="1600" b="1" kern="1200" dirty="0">
                          <a:solidFill>
                            <a:schemeClr val="dk1"/>
                          </a:solidFill>
                          <a:effectLst/>
                          <a:latin typeface="Times New Roman" panose="02020603050405020304" pitchFamily="18" charset="0"/>
                          <a:cs typeface="Times New Roman" panose="02020603050405020304" pitchFamily="18" charset="0"/>
                        </a:rPr>
                        <a:t> </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7429639"/>
                  </a:ext>
                </a:extLst>
              </a:tr>
              <a:tr h="400802">
                <a:tc>
                  <a:txBody>
                    <a:bodyPr/>
                    <a:lstStyle/>
                    <a:p>
                      <a:r>
                        <a:rPr lang="en-US" sz="1600" b="1" dirty="0">
                          <a:latin typeface="Times New Roman" panose="02020603050405020304" pitchFamily="18" charset="0"/>
                          <a:cs typeface="Times New Roman" panose="02020603050405020304" pitchFamily="18" charset="0"/>
                        </a:rPr>
                        <a:t>Challenges </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 come the mean overlap error and Time-consuming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there are some un predictable results one should overcome that.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overcome Time-consuming process problem and reduce the cost.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 procedure also little complicated.</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1951654"/>
                  </a:ext>
                </a:extLst>
              </a:tr>
            </a:tbl>
          </a:graphicData>
        </a:graphic>
      </p:graphicFrame>
    </p:spTree>
    <p:extLst>
      <p:ext uri="{BB962C8B-B14F-4D97-AF65-F5344CB8AC3E}">
        <p14:creationId xmlns:p14="http://schemas.microsoft.com/office/powerpoint/2010/main" val="268062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Research Objective</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0179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4BB30-F90D-C388-E3A7-4EB16417F8A8}"/>
              </a:ext>
            </a:extLst>
          </p:cNvPr>
          <p:cNvPicPr>
            <a:picLocks noChangeAspect="1"/>
          </p:cNvPicPr>
          <p:nvPr/>
        </p:nvPicPr>
        <p:blipFill>
          <a:blip r:embed="rId2"/>
          <a:stretch>
            <a:fillRect/>
          </a:stretch>
        </p:blipFill>
        <p:spPr>
          <a:xfrm>
            <a:off x="1121982" y="966338"/>
            <a:ext cx="9948035" cy="128588"/>
          </a:xfrm>
          <a:prstGeom prst="rect">
            <a:avLst/>
          </a:prstGeom>
        </p:spPr>
      </p:pic>
      <p:sp>
        <p:nvSpPr>
          <p:cNvPr id="4" name="TextBox 3">
            <a:extLst>
              <a:ext uri="{FF2B5EF4-FFF2-40B4-BE49-F238E27FC236}">
                <a16:creationId xmlns:a16="http://schemas.microsoft.com/office/drawing/2014/main" id="{0B9D2F80-5EB3-584D-FB8E-EEA7C74CDAE2}"/>
              </a:ext>
            </a:extLst>
          </p:cNvPr>
          <p:cNvSpPr txBox="1"/>
          <p:nvPr/>
        </p:nvSpPr>
        <p:spPr>
          <a:xfrm>
            <a:off x="1121981" y="1207205"/>
            <a:ext cx="9948035" cy="3366563"/>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The adoption of the machine learning method means that simple work can be directly replaced by machines. It means that, at the same time, the employment situation of the relevant personnel and the education level of the medical profession need to be improved. </a:t>
            </a:r>
          </a:p>
          <a:p>
            <a:pPr lvl="0" algn="just">
              <a:lnSpc>
                <a:spcPct val="150000"/>
              </a:lnSpc>
              <a:tabLst>
                <a:tab pos="742950" algn="l"/>
              </a:tabLst>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If we want to make sure that the patient's condition is as correct as possible, you must first ensure that we have a database that covers as much relevant information as possible, create a target data set, and then preprocess it (this process may cost 60 About % of the energy), and then through the data conversion to find useful data features, and then data mining.</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75994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Problem Definition</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24232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025EF-EC64-F8E3-D0B9-C20E973DAE6C}"/>
              </a:ext>
            </a:extLst>
          </p:cNvPr>
          <p:cNvPicPr>
            <a:picLocks noChangeAspect="1"/>
          </p:cNvPicPr>
          <p:nvPr/>
        </p:nvPicPr>
        <p:blipFill>
          <a:blip r:embed="rId2"/>
          <a:stretch>
            <a:fillRect/>
          </a:stretch>
        </p:blipFill>
        <p:spPr>
          <a:xfrm>
            <a:off x="1123950" y="937395"/>
            <a:ext cx="9944100" cy="123825"/>
          </a:xfrm>
          <a:prstGeom prst="rect">
            <a:avLst/>
          </a:prstGeom>
        </p:spPr>
      </p:pic>
      <p:sp>
        <p:nvSpPr>
          <p:cNvPr id="5" name="TextBox 4">
            <a:extLst>
              <a:ext uri="{FF2B5EF4-FFF2-40B4-BE49-F238E27FC236}">
                <a16:creationId xmlns:a16="http://schemas.microsoft.com/office/drawing/2014/main" id="{BB83565A-54AD-27B0-B5F3-13C3865059B0}"/>
              </a:ext>
            </a:extLst>
          </p:cNvPr>
          <p:cNvSpPr txBox="1"/>
          <p:nvPr/>
        </p:nvSpPr>
        <p:spPr>
          <a:xfrm>
            <a:off x="1123950" y="1224649"/>
            <a:ext cx="9944100" cy="4197559"/>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In the medical image analysis, although the error caused by the subjective condition of the doctor is avoided, it is also limited by the objective conditions, such as noises, and other errors are still easy to occur.</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The current research has made achievements in pathological analysis, but it is still not applicable to the illness requiring human resources, such as analgesia and fever, which are more common. </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Although machine learning has already invested in many researches and applications in assisting tumor treatment, it still requires more financial and personnel requirements to make relevant research and development and to put into large-scale use.</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342030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R="0" lvl="0" algn="ctr" defTabSz="457200" rtl="0" eaLnBrk="1" fontAlgn="auto" latinLnBrk="0" hangingPunct="1">
              <a:lnSpc>
                <a:spcPct val="100000"/>
              </a:lnSpc>
              <a:spcBef>
                <a:spcPts val="0"/>
              </a:spcBef>
              <a:spcAft>
                <a:spcPts val="0"/>
              </a:spcAft>
              <a:buClrTx/>
              <a:buSzTx/>
              <a:tabLst/>
              <a:defRPr/>
            </a:pPr>
            <a:r>
              <a:rPr kumimoji="0" lang="en-IN" sz="5400" b="1" i="0" u="none" strike="noStrike" kern="1200" cap="none" spc="0" normalizeH="0" baseline="0" noProof="0" dirty="0">
                <a:ln>
                  <a:noFill/>
                </a:ln>
                <a:effectLst/>
                <a:uLnTx/>
                <a:uFillTx/>
                <a:latin typeface="Arial Black" panose="020B0A04020102020204" pitchFamily="34" charset="0"/>
                <a:cs typeface="Arial" panose="020B0604020202020204" pitchFamily="34" charset="0"/>
              </a:rPr>
              <a:t>Research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14041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0EF72-AEF3-6CE8-6E74-8E57A466CEF4}"/>
              </a:ext>
            </a:extLst>
          </p:cNvPr>
          <p:cNvPicPr>
            <a:picLocks noChangeAspect="1"/>
          </p:cNvPicPr>
          <p:nvPr/>
        </p:nvPicPr>
        <p:blipFill>
          <a:blip r:embed="rId2"/>
          <a:stretch>
            <a:fillRect/>
          </a:stretch>
        </p:blipFill>
        <p:spPr>
          <a:xfrm>
            <a:off x="1123949" y="832109"/>
            <a:ext cx="9944100" cy="123825"/>
          </a:xfrm>
          <a:prstGeom prst="rect">
            <a:avLst/>
          </a:prstGeom>
        </p:spPr>
      </p:pic>
      <p:sp>
        <p:nvSpPr>
          <p:cNvPr id="4" name="TextBox 3">
            <a:extLst>
              <a:ext uri="{FF2B5EF4-FFF2-40B4-BE49-F238E27FC236}">
                <a16:creationId xmlns:a16="http://schemas.microsoft.com/office/drawing/2014/main" id="{83241535-42FE-AFC8-9BF6-7EDE85867B66}"/>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PROPOSED SYSTEM ARCHITECTURE</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Diagram 6">
            <a:extLst>
              <a:ext uri="{FF2B5EF4-FFF2-40B4-BE49-F238E27FC236}">
                <a16:creationId xmlns:a16="http://schemas.microsoft.com/office/drawing/2014/main" id="{3F1759EC-724B-4C01-C39F-32A414403CE0}"/>
              </a:ext>
            </a:extLst>
          </p:cNvPr>
          <p:cNvGraphicFramePr/>
          <p:nvPr>
            <p:extLst>
              <p:ext uri="{D42A27DB-BD31-4B8C-83A1-F6EECF244321}">
                <p14:modId xmlns:p14="http://schemas.microsoft.com/office/powerpoint/2010/main" val="1758748033"/>
              </p:ext>
            </p:extLst>
          </p:nvPr>
        </p:nvGraphicFramePr>
        <p:xfrm>
          <a:off x="153794" y="2432566"/>
          <a:ext cx="11727657" cy="1992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440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43" name="CustomShape 1"/>
          <p:cNvSpPr/>
          <p:nvPr/>
        </p:nvSpPr>
        <p:spPr>
          <a:xfrm>
            <a:off x="609600" y="1066680"/>
            <a:ext cx="10972800" cy="76320"/>
          </a:xfrm>
          <a:prstGeom prst="rect">
            <a:avLst/>
          </a:prstGeom>
          <a:solidFill>
            <a:srgbClr val="7030A0"/>
          </a:solidFill>
          <a:ln w="25560">
            <a:solidFill>
              <a:srgbClr val="3A5F8B"/>
            </a:solidFill>
            <a:round/>
          </a:ln>
        </p:spPr>
      </p:sp>
      <p:sp>
        <p:nvSpPr>
          <p:cNvPr id="44" name="CustomShape 2"/>
          <p:cNvSpPr/>
          <p:nvPr/>
        </p:nvSpPr>
        <p:spPr>
          <a:xfrm>
            <a:off x="609600" y="473475"/>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CONTENTS</a:t>
            </a:r>
            <a:endPar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45" name="CustomShape 3"/>
          <p:cNvSpPr/>
          <p:nvPr/>
        </p:nvSpPr>
        <p:spPr>
          <a:xfrm>
            <a:off x="609600" y="1227908"/>
            <a:ext cx="10972800" cy="5425441"/>
          </a:xfrm>
          <a:prstGeom prst="rect">
            <a:avLst/>
          </a:prstGeom>
          <a:solidFill>
            <a:schemeClr val="accent1">
              <a:hueOff val="0"/>
              <a:satOff val="0"/>
              <a:lumOff val="0"/>
            </a:schemeClr>
          </a:solidFill>
          <a:effectLst>
            <a:outerShdw blurRad="50800" dist="50800" dir="5400000" algn="ctr" rotWithShape="0">
              <a:schemeClr val="tx1"/>
            </a:outerShdw>
          </a:effectLst>
          <a:scene3d>
            <a:camera prst="orthographicFront"/>
            <a:lightRig rig="threePt" dir="t"/>
          </a:scene3d>
          <a:sp3d>
            <a:bevelT w="152400" h="50800" prst="softRound"/>
          </a:sp3d>
        </p:spPr>
        <p:txBody>
          <a:bodyPr lIns="90000" tIns="45000" rIns="90000" bIns="45000" numCol="1"/>
          <a:lstStyle/>
          <a:p>
            <a:pPr marL="342900" indent="-342900" defTabSz="457200">
              <a:buFont typeface="Arial" panose="020B0604020202020204" pitchFamily="34" charset="0"/>
              <a:buChar char="•"/>
              <a:defRPr/>
            </a:pP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indent="-342900" defTabSz="457200">
              <a:buFont typeface="Arial" panose="020B0604020202020204" pitchFamily="34" charset="0"/>
              <a:buChar char="•"/>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Abstract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Introduction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Literature Review</a:t>
            </a: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800100" lvl="1" indent="-342900" defTabSz="457200">
              <a:buFont typeface="Arial" panose="020B0604020202020204" pitchFamily="34" charset="0"/>
              <a:buChar char="•"/>
              <a:defRPr/>
            </a:pPr>
            <a:r>
              <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rPr>
              <a:t> </a:t>
            </a:r>
            <a:r>
              <a:rPr kumimoji="0" lang="en-IN" b="1" i="0" u="none" strike="noStrike" kern="1200" cap="none" spc="0" normalizeH="0" baseline="0" noProof="0" dirty="0">
                <a:ln>
                  <a:noFill/>
                </a:ln>
                <a:solidFill>
                  <a:prstClr val="white"/>
                </a:solidFill>
                <a:effectLst/>
                <a:uLnTx/>
                <a:uFillTx/>
                <a:latin typeface="Bookman Old Style" pitchFamily="18" charset="0"/>
                <a:ea typeface="+mn-ea"/>
                <a:cs typeface="+mn-cs"/>
              </a:rPr>
              <a:t>Existing System</a:t>
            </a: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1257300" lvl="2" indent="-342900" defTabSz="457200">
              <a:buFont typeface="Arial" panose="020B0604020202020204" pitchFamily="34" charset="0"/>
              <a:buChar char="•"/>
              <a:defRPr/>
            </a:pPr>
            <a:r>
              <a:rPr lang="en-IN" sz="2000" dirty="0">
                <a:solidFill>
                  <a:prstClr val="white"/>
                </a:solidFill>
                <a:latin typeface="Bookman Old Style" pitchFamily="18" charset="0"/>
              </a:rPr>
              <a:t> </a:t>
            </a:r>
            <a:r>
              <a:rPr lang="en-IN" sz="1600" dirty="0">
                <a:solidFill>
                  <a:prstClr val="white"/>
                </a:solidFill>
                <a:latin typeface="Bookman Old Style" pitchFamily="18" charset="0"/>
              </a:rPr>
              <a:t>Problems in existing system</a:t>
            </a:r>
            <a:endParaRPr kumimoji="0" lang="en-IN" sz="2000"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Objective of Presentation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Problem Definition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Work</a:t>
            </a:r>
          </a:p>
          <a:p>
            <a:pPr marL="742950" lvl="1" indent="-285750" defTabSz="457200">
              <a:buFont typeface="Arial" panose="020B0604020202020204" pitchFamily="34" charset="0"/>
              <a:buChar char="•"/>
              <a:defRPr/>
            </a:pPr>
            <a:r>
              <a:rPr lang="en-IN" dirty="0">
                <a:solidFill>
                  <a:prstClr val="white"/>
                </a:solidFill>
                <a:latin typeface="Bookman Old Style" pitchFamily="18" charset="0"/>
              </a:rPr>
              <a:t>Proposed system architecture</a:t>
            </a:r>
          </a:p>
          <a:p>
            <a:pPr marL="742950" lvl="1" indent="-285750" defTabSz="457200">
              <a:buFont typeface="Arial" panose="020B0604020202020204" pitchFamily="34" charset="0"/>
              <a:buChar char="•"/>
              <a:defRPr/>
            </a:pPr>
            <a:r>
              <a:rPr kumimoji="0" lang="en-IN" i="0" u="none" strike="noStrike" kern="1200" cap="none" spc="0" normalizeH="0" baseline="0" noProof="0" dirty="0">
                <a:ln>
                  <a:noFill/>
                </a:ln>
                <a:solidFill>
                  <a:prstClr val="white"/>
                </a:solidFill>
                <a:effectLst/>
                <a:uLnTx/>
                <a:uFillTx/>
                <a:latin typeface="Bookman Old Style" pitchFamily="18" charset="0"/>
                <a:ea typeface="Calibri" panose="020F0502020204030204" pitchFamily="34" charset="0"/>
                <a:cs typeface="Times New Roman" panose="02020603050405020304" pitchFamily="18" charset="0"/>
              </a:rPr>
              <a:t>Methods</a:t>
            </a:r>
            <a:endParaRPr lang="en-IN" dirty="0">
              <a:solidFill>
                <a:prstClr val="white"/>
              </a:solidFill>
              <a:latin typeface="Bookman Old Style" pitchFamily="18" charset="0"/>
              <a:ea typeface="Calibri" panose="020F0502020204030204" pitchFamily="34" charset="0"/>
              <a:cs typeface="Times New Roman" panose="02020603050405020304" pitchFamily="18" charset="0"/>
            </a:endParaRPr>
          </a:p>
          <a:p>
            <a:pPr marL="742950" lvl="1" indent="-285750" defTabSz="457200">
              <a:buFont typeface="Arial" panose="020B0604020202020204" pitchFamily="34" charset="0"/>
              <a:buChar char="•"/>
              <a:defRPr/>
            </a:pPr>
            <a:r>
              <a:rPr lang="en-IN" dirty="0">
                <a:solidFill>
                  <a:prstClr val="white"/>
                </a:solidFill>
                <a:latin typeface="Bookman Old Style" pitchFamily="18" charset="0"/>
                <a:ea typeface="Calibri" panose="020F0502020204030204" pitchFamily="34" charset="0"/>
                <a:cs typeface="Times New Roman" panose="02020603050405020304" pitchFamily="18" charset="0"/>
              </a:rPr>
              <a:t>Comparison of proposed system with an existing system</a:t>
            </a:r>
            <a:endPar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Results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Conclusion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Future Work</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References</a:t>
            </a:r>
            <a:endParaRPr kumimoji="0" lang="en-IN"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457189" marR="0" lvl="0" indent="-457189"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Calibri"/>
                <a:ea typeface="+mn-ea"/>
                <a:cs typeface="+mn-cs"/>
              </a:rPr>
              <a:t>	</a:t>
            </a: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D4603-B9F7-0856-162E-FF9EE3D06E02}"/>
              </a:ext>
            </a:extLst>
          </p:cNvPr>
          <p:cNvPicPr>
            <a:picLocks noChangeAspect="1"/>
          </p:cNvPicPr>
          <p:nvPr/>
        </p:nvPicPr>
        <p:blipFill>
          <a:blip r:embed="rId2"/>
          <a:stretch>
            <a:fillRect/>
          </a:stretch>
        </p:blipFill>
        <p:spPr>
          <a:xfrm>
            <a:off x="1123950" y="976176"/>
            <a:ext cx="9944100" cy="133350"/>
          </a:xfrm>
          <a:prstGeom prst="rect">
            <a:avLst/>
          </a:prstGeom>
        </p:spPr>
      </p:pic>
      <p:sp>
        <p:nvSpPr>
          <p:cNvPr id="4" name="TextBox 3">
            <a:extLst>
              <a:ext uri="{FF2B5EF4-FFF2-40B4-BE49-F238E27FC236}">
                <a16:creationId xmlns:a16="http://schemas.microsoft.com/office/drawing/2014/main" id="{A34835E9-3E5D-483A-601D-665AECBFAD3E}"/>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METHODS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DFDF996-10EF-EE1E-81C4-B9A67A2DE2D3}"/>
              </a:ext>
            </a:extLst>
          </p:cNvPr>
          <p:cNvSpPr txBox="1"/>
          <p:nvPr/>
        </p:nvSpPr>
        <p:spPr>
          <a:xfrm>
            <a:off x="1123948" y="1310198"/>
            <a:ext cx="9944099" cy="2277547"/>
          </a:xfrm>
          <a:prstGeom prst="rect">
            <a:avLst/>
          </a:prstGeom>
          <a:noFill/>
        </p:spPr>
        <p:txBody>
          <a:bodyPr wrap="square">
            <a:spAutoFit/>
          </a:bodyPr>
          <a:lstStyle/>
          <a:p>
            <a:pPr lvl="0">
              <a:buSzPts val="1200"/>
            </a:pPr>
            <a:r>
              <a:rPr lang="en-US" sz="1800" b="1" u="sng" dirty="0">
                <a:effectLst/>
                <a:latin typeface="Times New Roman" panose="02020603050405020304" pitchFamily="18" charset="0"/>
                <a:ea typeface="Carlito"/>
                <a:cs typeface="Carlito"/>
              </a:rPr>
              <a:t>Decision Tree Based Methods</a:t>
            </a:r>
            <a:endParaRPr lang="en-IN" sz="1600" b="1" u="sng" dirty="0">
              <a:latin typeface="Carlito"/>
              <a:ea typeface="Carlito"/>
              <a:cs typeface="Carlito"/>
            </a:endParaRPr>
          </a:p>
          <a:p>
            <a:pPr lvl="0">
              <a:buSzPts val="1200"/>
            </a:pPr>
            <a:endParaRPr lang="en-IN" sz="1600" b="1" u="sng" dirty="0">
              <a:effectLst/>
              <a:latin typeface="Carlito"/>
              <a:ea typeface="Carlito"/>
              <a:cs typeface="Carlito"/>
            </a:endParaRPr>
          </a:p>
          <a:p>
            <a:pPr lvl="0" algn="just">
              <a:buSzPts val="1200"/>
            </a:pPr>
            <a:r>
              <a:rPr lang="en-IN" sz="1600" b="1" dirty="0">
                <a:effectLst/>
                <a:latin typeface="Carlito"/>
                <a:ea typeface="Carlito"/>
                <a:cs typeface="Carlito"/>
              </a:rPr>
              <a:t>	               </a:t>
            </a:r>
            <a:r>
              <a:rPr lang="en-US" sz="1800" dirty="0">
                <a:effectLst/>
                <a:latin typeface="Times New Roman" panose="02020603050405020304" pitchFamily="18" charset="0"/>
                <a:ea typeface="Carlito"/>
                <a:cs typeface="Carlito"/>
              </a:rPr>
              <a:t>The algorithm of decision tree is a method, which creates a decision tree by existing data and inputs the training set. According to the growth direction of decision tree, the test data can be classified. The main idea of decision tree is which feature is the best, how many branches can be generated and the time when to stop splitting. During this procession, it can be determined by the variable which is called impurity and some other mathematical method. However, due to the fact that it is a greedy approach, decision tree may disable to find the best tree sometimes.</a:t>
            </a:r>
            <a:endParaRPr lang="en-IN" sz="1600" dirty="0">
              <a:effectLst/>
              <a:latin typeface="Carlito"/>
              <a:ea typeface="Carlito"/>
              <a:cs typeface="Carlito"/>
            </a:endParaRPr>
          </a:p>
        </p:txBody>
      </p:sp>
      <p:sp>
        <p:nvSpPr>
          <p:cNvPr id="14" name="TextBox 13">
            <a:extLst>
              <a:ext uri="{FF2B5EF4-FFF2-40B4-BE49-F238E27FC236}">
                <a16:creationId xmlns:a16="http://schemas.microsoft.com/office/drawing/2014/main" id="{C4B87532-5DBE-22A3-CE31-630CD0488189}"/>
              </a:ext>
            </a:extLst>
          </p:cNvPr>
          <p:cNvSpPr txBox="1"/>
          <p:nvPr/>
        </p:nvSpPr>
        <p:spPr>
          <a:xfrm>
            <a:off x="1123947" y="3741911"/>
            <a:ext cx="9944098" cy="2277547"/>
          </a:xfrm>
          <a:prstGeom prst="rect">
            <a:avLst/>
          </a:prstGeom>
          <a:noFill/>
        </p:spPr>
        <p:txBody>
          <a:bodyPr wrap="square">
            <a:spAutoFit/>
          </a:bodyPr>
          <a:lstStyle/>
          <a:p>
            <a:pPr algn="just"/>
            <a:r>
              <a:rPr lang="en-US" sz="1800" b="1" u="sng" dirty="0">
                <a:effectLst/>
                <a:latin typeface="Times New Roman" panose="02020603050405020304" pitchFamily="18" charset="0"/>
                <a:ea typeface="Carlito"/>
                <a:cs typeface="Carlito"/>
              </a:rPr>
              <a:t>Support Vector Machine (SVM)</a:t>
            </a:r>
          </a:p>
          <a:p>
            <a:pPr algn="just"/>
            <a:endParaRPr lang="en-IN" sz="1600" dirty="0">
              <a:effectLst/>
              <a:latin typeface="Carlito"/>
              <a:ea typeface="Carlito"/>
              <a:cs typeface="Carlito"/>
            </a:endParaRPr>
          </a:p>
          <a:p>
            <a:pPr algn="just"/>
            <a:r>
              <a:rPr lang="en-US" sz="1800" dirty="0">
                <a:effectLst/>
                <a:latin typeface="Times New Roman" panose="02020603050405020304" pitchFamily="18" charset="0"/>
                <a:ea typeface="Times New Roman" panose="02020603050405020304" pitchFamily="18" charset="0"/>
              </a:rPr>
              <a:t>	            SVM is an important part of statistical learning theory, which by transforming input space into high-dimensional space. In the linear classification, the hyperplane and loss function are constructed to solve the minimum of the loss of agent; for the linear indivisible problem, the method can be applied and the method is used to segment the hypersurface with feature space. SVM is often used in the analysis of medical conditions and the judgement of benign and malignant tumors, but it is difficult to implement in largescale training samples because it may involve the calculation of high-order matrices.</a:t>
            </a:r>
            <a:endParaRPr lang="en-IN" dirty="0"/>
          </a:p>
        </p:txBody>
      </p:sp>
    </p:spTree>
    <p:extLst>
      <p:ext uri="{BB962C8B-B14F-4D97-AF65-F5344CB8AC3E}">
        <p14:creationId xmlns:p14="http://schemas.microsoft.com/office/powerpoint/2010/main" val="266221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CCCC-7041-8194-5130-A85E54AE1553}"/>
              </a:ext>
            </a:extLst>
          </p:cNvPr>
          <p:cNvPicPr>
            <a:picLocks noChangeAspect="1"/>
          </p:cNvPicPr>
          <p:nvPr/>
        </p:nvPicPr>
        <p:blipFill>
          <a:blip r:embed="rId2"/>
          <a:stretch>
            <a:fillRect/>
          </a:stretch>
        </p:blipFill>
        <p:spPr>
          <a:xfrm>
            <a:off x="1123950" y="946104"/>
            <a:ext cx="9944100" cy="123825"/>
          </a:xfrm>
          <a:prstGeom prst="rect">
            <a:avLst/>
          </a:prstGeom>
        </p:spPr>
      </p:pic>
      <p:sp>
        <p:nvSpPr>
          <p:cNvPr id="4" name="TextBox 3">
            <a:extLst>
              <a:ext uri="{FF2B5EF4-FFF2-40B4-BE49-F238E27FC236}">
                <a16:creationId xmlns:a16="http://schemas.microsoft.com/office/drawing/2014/main" id="{D637CE56-1094-E56D-741B-31BBA67A1543}"/>
              </a:ext>
            </a:extLst>
          </p:cNvPr>
          <p:cNvSpPr txBox="1"/>
          <p:nvPr/>
        </p:nvSpPr>
        <p:spPr>
          <a:xfrm>
            <a:off x="1123950" y="423241"/>
            <a:ext cx="961371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COMPARISON b/w PROPOSED AND EXISTING SYSTEM</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7">
            <a:extLst>
              <a:ext uri="{FF2B5EF4-FFF2-40B4-BE49-F238E27FC236}">
                <a16:creationId xmlns:a16="http://schemas.microsoft.com/office/drawing/2014/main" id="{FC7C9590-BE91-500A-2161-7C78FA16E898}"/>
              </a:ext>
            </a:extLst>
          </p:cNvPr>
          <p:cNvGraphicFramePr>
            <a:graphicFrameLocks noGrp="1"/>
          </p:cNvGraphicFramePr>
          <p:nvPr>
            <p:extLst>
              <p:ext uri="{D42A27DB-BD31-4B8C-83A1-F6EECF244321}">
                <p14:modId xmlns:p14="http://schemas.microsoft.com/office/powerpoint/2010/main" val="3531217881"/>
              </p:ext>
            </p:extLst>
          </p:nvPr>
        </p:nvGraphicFramePr>
        <p:xfrm>
          <a:off x="647700" y="1737330"/>
          <a:ext cx="10896600" cy="1691670"/>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2949531517"/>
                    </a:ext>
                  </a:extLst>
                </a:gridCol>
                <a:gridCol w="5553075">
                  <a:extLst>
                    <a:ext uri="{9D8B030D-6E8A-4147-A177-3AD203B41FA5}">
                      <a16:colId xmlns:a16="http://schemas.microsoft.com/office/drawing/2014/main" val="1198126380"/>
                    </a:ext>
                  </a:extLst>
                </a:gridCol>
              </a:tblGrid>
              <a:tr h="370850">
                <a:tc>
                  <a:txBody>
                    <a:bodyPr/>
                    <a:lstStyle/>
                    <a:p>
                      <a:r>
                        <a:rPr lang="en-IN" sz="1600" dirty="0"/>
                        <a:t>Technologies &amp; Algorithms Used In Existing System</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Technologies &amp; Algorithms Used In Proposed System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8831883"/>
                  </a:ext>
                </a:extLst>
              </a:tr>
              <a:tr h="370850">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Magnetic Resonance Imaging </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Computed Tomography</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175788340"/>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a:t>
                      </a:r>
                      <a:r>
                        <a:rPr lang="en-IN" sz="1400" b="1" kern="1200" dirty="0">
                          <a:solidFill>
                            <a:schemeClr val="dk1"/>
                          </a:solidFill>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Probabilistic Neural Network</a:t>
                      </a:r>
                      <a:r>
                        <a:rPr lang="en-IN" sz="1400" b="0" kern="1200" dirty="0">
                          <a:solidFill>
                            <a:schemeClr val="dk1"/>
                          </a:solidFill>
                          <a:effectLst/>
                          <a:latin typeface="Times New Roman" panose="02020603050405020304" pitchFamily="18" charset="0"/>
                          <a:cs typeface="Times New Roman" panose="02020603050405020304" pitchFamily="18" charset="0"/>
                        </a:rPr>
                        <a:t> </a:t>
                      </a:r>
                      <a:r>
                        <a:rPr lang="en-IN" sz="1400" b="0" kern="1200" dirty="0">
                          <a:solidFill>
                            <a:schemeClr val="dk1"/>
                          </a:solidFill>
                          <a:effectLst/>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8452853"/>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i="0" u="none" kern="1200" baseline="0" dirty="0">
                          <a:solidFill>
                            <a:schemeClr val="dk1"/>
                          </a:solidFill>
                          <a:effectLst/>
                          <a:latin typeface="Times New Roman" panose="02020603050405020304" pitchFamily="18" charset="0"/>
                          <a:ea typeface="+mn-ea"/>
                          <a:cs typeface="Times New Roman" panose="02020603050405020304" pitchFamily="18" charset="0"/>
                        </a:rPr>
                        <a:t>3D Convolutional Neural Networks &amp; </a:t>
                      </a:r>
                      <a:r>
                        <a:rPr lang="en-IN" sz="1600" b="1" u="none" kern="1200" dirty="0">
                          <a:solidFill>
                            <a:schemeClr val="dk1"/>
                          </a:solidFill>
                          <a:effectLst/>
                          <a:latin typeface="Times New Roman" panose="02020603050405020304" pitchFamily="18" charset="0"/>
                          <a:ea typeface="+mn-ea"/>
                          <a:cs typeface="Times New Roman" panose="02020603050405020304" pitchFamily="18" charset="0"/>
                        </a:rPr>
                        <a:t>A Sparse Priori Statistical Shape Model (SP-SSM)</a:t>
                      </a:r>
                      <a:endParaRPr lang="en-IN" sz="1200" b="1" u="none"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latin typeface="Times New Roman" panose="02020603050405020304" pitchFamily="18" charset="0"/>
                          <a:cs typeface="Times New Roman" panose="02020603050405020304" pitchFamily="18" charset="0"/>
                        </a:rPr>
                        <a:t>Support Vector Machine &amp; Decision Tree Based Method</a:t>
                      </a:r>
                    </a:p>
                  </a:txBody>
                  <a:tcPr/>
                </a:tc>
                <a:extLst>
                  <a:ext uri="{0D108BD9-81ED-4DB2-BD59-A6C34878D82A}">
                    <a16:rowId xmlns:a16="http://schemas.microsoft.com/office/drawing/2014/main" val="3540144047"/>
                  </a:ext>
                </a:extLst>
              </a:tr>
            </a:tbl>
          </a:graphicData>
        </a:graphic>
      </p:graphicFrame>
    </p:spTree>
    <p:extLst>
      <p:ext uri="{BB962C8B-B14F-4D97-AF65-F5344CB8AC3E}">
        <p14:creationId xmlns:p14="http://schemas.microsoft.com/office/powerpoint/2010/main" val="31384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Results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103761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10" name="TextBox 9">
            <a:extLst>
              <a:ext uri="{FF2B5EF4-FFF2-40B4-BE49-F238E27FC236}">
                <a16:creationId xmlns:a16="http://schemas.microsoft.com/office/drawing/2014/main" id="{D2F13B08-C57C-B70B-395E-DD16483E3A29}"/>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SUPPORT VECTOR ALGORITHM</a:t>
            </a:r>
          </a:p>
        </p:txBody>
      </p:sp>
      <p:pic>
        <p:nvPicPr>
          <p:cNvPr id="4" name="Picture 3">
            <a:extLst>
              <a:ext uri="{FF2B5EF4-FFF2-40B4-BE49-F238E27FC236}">
                <a16:creationId xmlns:a16="http://schemas.microsoft.com/office/drawing/2014/main" id="{FC9F0162-9D86-277D-43A6-5CB2008C7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61" y="1306286"/>
            <a:ext cx="9560077" cy="5377543"/>
          </a:xfrm>
          <a:prstGeom prst="rect">
            <a:avLst/>
          </a:prstGeom>
        </p:spPr>
      </p:pic>
    </p:spTree>
    <p:extLst>
      <p:ext uri="{BB962C8B-B14F-4D97-AF65-F5344CB8AC3E}">
        <p14:creationId xmlns:p14="http://schemas.microsoft.com/office/powerpoint/2010/main" val="337356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5" name="TextBox 4">
            <a:extLst>
              <a:ext uri="{FF2B5EF4-FFF2-40B4-BE49-F238E27FC236}">
                <a16:creationId xmlns:a16="http://schemas.microsoft.com/office/drawing/2014/main" id="{90101243-27A2-D207-D6BB-430E3D81E141}"/>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DECISION TREE BASED METHOD</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DD71FB8-3337-7DBA-F35F-A2CB71BBF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43" y="1261351"/>
            <a:ext cx="9666514" cy="5437414"/>
          </a:xfrm>
          <a:prstGeom prst="rect">
            <a:avLst/>
          </a:prstGeom>
        </p:spPr>
      </p:pic>
    </p:spTree>
    <p:extLst>
      <p:ext uri="{BB962C8B-B14F-4D97-AF65-F5344CB8AC3E}">
        <p14:creationId xmlns:p14="http://schemas.microsoft.com/office/powerpoint/2010/main" val="92370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F125B5B-745B-55B4-7BAD-574A859C53DB}"/>
                  </a:ext>
                </a:extLst>
              </p:cNvPr>
              <p:cNvSpPr txBox="1"/>
              <p:nvPr/>
            </p:nvSpPr>
            <p:spPr>
              <a:xfrm>
                <a:off x="252549" y="313509"/>
                <a:ext cx="11321142" cy="2366482"/>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Formulas to calculate the confusion matrix:</a:t>
                </a:r>
                <a:endParaRPr lang="en-IN" sz="1400"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pPr marL="1371600" indent="457200"/>
                <a:r>
                  <a:rPr lang="en-US" sz="1800" b="1" dirty="0">
                    <a:effectLst/>
                    <a:latin typeface="Times New Roman" panose="02020603050405020304" pitchFamily="18" charset="0"/>
                    <a:ea typeface="Times New Roman" panose="02020603050405020304" pitchFamily="18" charset="0"/>
                  </a:rPr>
                  <a:t>	               Confusion Matrix = </a:t>
                </a:r>
                <a14:m>
                  <m:oMath xmlns:m="http://schemas.openxmlformats.org/officeDocument/2006/math">
                    <m:d>
                      <m:dPr>
                        <m:begChr m:val="["/>
                        <m:endChr m:val="]"/>
                        <m:ctrlPr>
                          <a:rPr lang="en-IN" sz="1800" b="1" i="1">
                            <a:effectLst/>
                            <a:latin typeface="Cambria Math" panose="02040503050406030204" pitchFamily="18" charset="0"/>
                            <a:ea typeface="Times New Roman" panose="02020603050405020304" pitchFamily="18" charset="0"/>
                          </a:rPr>
                        </m:ctrlPr>
                      </m:dPr>
                      <m:e>
                        <m:m>
                          <m:mPr>
                            <m:mcs>
                              <m:mc>
                                <m:mcPr>
                                  <m:count m:val="2"/>
                                  <m:mcJc m:val="center"/>
                                </m:mcPr>
                              </m:mc>
                            </m:mcs>
                            <m:ctrlPr>
                              <a:rPr lang="en-IN" sz="1800" b="1" i="1">
                                <a:effectLst/>
                                <a:latin typeface="Cambria Math" panose="02040503050406030204" pitchFamily="18" charset="0"/>
                                <a:ea typeface="Times New Roman" panose="02020603050405020304" pitchFamily="18" charset="0"/>
                              </a:rPr>
                            </m:ctrlPr>
                          </m:mPr>
                          <m:mr>
                            <m:e>
                              <m:r>
                                <a:rPr lang="en-US" sz="1800" b="1" i="1">
                                  <a:effectLst/>
                                  <a:latin typeface="Cambria Math" panose="02040503050406030204" pitchFamily="18" charset="0"/>
                                  <a:ea typeface="Times New Roman" panose="02020603050405020304" pitchFamily="18" charset="0"/>
                                </a:rPr>
                                <m:t>𝑻𝑷</m:t>
                              </m:r>
                            </m:e>
                            <m:e>
                              <m:r>
                                <a:rPr lang="en-US" sz="1800" b="1" i="1">
                                  <a:effectLst/>
                                  <a:latin typeface="Cambria Math" panose="02040503050406030204" pitchFamily="18" charset="0"/>
                                  <a:ea typeface="Times New Roman" panose="02020603050405020304" pitchFamily="18" charset="0"/>
                                </a:rPr>
                                <m:t>𝑭𝑷</m:t>
                              </m:r>
                            </m:e>
                          </m:mr>
                          <m:mr>
                            <m:e>
                              <m:r>
                                <a:rPr lang="en-US" sz="1800" b="1" i="1">
                                  <a:effectLst/>
                                  <a:latin typeface="Cambria Math" panose="02040503050406030204" pitchFamily="18" charset="0"/>
                                  <a:ea typeface="Times New Roman" panose="02020603050405020304" pitchFamily="18" charset="0"/>
                                </a:rPr>
                                <m:t>𝑭𝑵</m:t>
                              </m:r>
                            </m:e>
                            <m:e>
                              <m:r>
                                <a:rPr lang="en-US" sz="1800" b="1" i="1">
                                  <a:effectLst/>
                                  <a:latin typeface="Cambria Math" panose="02040503050406030204" pitchFamily="18" charset="0"/>
                                  <a:ea typeface="Times New Roman" panose="02020603050405020304" pitchFamily="18" charset="0"/>
                                </a:rPr>
                                <m:t>𝑻𝑵</m:t>
                              </m:r>
                            </m:e>
                          </m:mr>
                        </m:m>
                      </m:e>
                    </m:d>
                  </m:oMath>
                </a14:m>
                <a:endParaRPr lang="en-IN" sz="1400" dirty="0">
                  <a:effectLst/>
                  <a:latin typeface="Times New Roman" panose="02020603050405020304" pitchFamily="18" charset="0"/>
                  <a:ea typeface="Times New Roman" panose="02020603050405020304" pitchFamily="18" charset="0"/>
                </a:endParaRPr>
              </a:p>
              <a:p>
                <a:pPr marL="1371600" indent="457200"/>
                <a:endParaRPr lang="en-US" sz="1800" b="1" dirty="0">
                  <a:effectLst/>
                  <a:latin typeface="Times New Roman" panose="02020603050405020304" pitchFamily="18" charset="0"/>
                  <a:ea typeface="Times New Roman" panose="02020603050405020304" pitchFamily="18" charset="0"/>
                </a:endParaRPr>
              </a:p>
              <a:p>
                <a:pPr marL="1371600" indent="457200"/>
                <a:endParaRPr lang="en-US" b="1" dirty="0">
                  <a:latin typeface="Times New Roman" panose="02020603050405020304" pitchFamily="18" charset="0"/>
                  <a:ea typeface="Times New Roman" panose="02020603050405020304" pitchFamily="18" charset="0"/>
                </a:endParaRPr>
              </a:p>
              <a:p>
                <a:pPr marL="1371600" indent="457200"/>
                <a:r>
                  <a:rPr lang="en-US" sz="1800" b="1"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 </a:t>
                </a:r>
                <a:endParaRPr lang="en-IN" sz="1400" dirty="0">
                  <a:effectLst/>
                  <a:latin typeface="Times New Roman" panose="02020603050405020304" pitchFamily="18" charset="0"/>
                  <a:ea typeface="Times New Roman" panose="02020603050405020304" pitchFamily="18" charset="0"/>
                </a:endParaRPr>
              </a:p>
              <a:p>
                <a:endParaRPr lang="en-IN" sz="1400" dirty="0">
                  <a:effectLst/>
                  <a:latin typeface="Times New Roman" panose="02020603050405020304" pitchFamily="18" charset="0"/>
                  <a:ea typeface="Times New Roman" panose="02020603050405020304" pitchFamily="18" charset="0"/>
                </a:endParaRPr>
              </a:p>
            </p:txBody>
          </p:sp>
        </mc:Choice>
        <mc:Fallback>
          <p:sp>
            <p:nvSpPr>
              <p:cNvPr id="3" name="TextBox 2">
                <a:extLst>
                  <a:ext uri="{FF2B5EF4-FFF2-40B4-BE49-F238E27FC236}">
                    <a16:creationId xmlns:a16="http://schemas.microsoft.com/office/drawing/2014/main" id="{AF125B5B-745B-55B4-7BAD-574A859C53DB}"/>
                  </a:ext>
                </a:extLst>
              </p:cNvPr>
              <p:cNvSpPr txBox="1">
                <a:spLocks noRot="1" noChangeAspect="1" noMove="1" noResize="1" noEditPoints="1" noAdjustHandles="1" noChangeArrowheads="1" noChangeShapeType="1" noTextEdit="1"/>
              </p:cNvSpPr>
              <p:nvPr/>
            </p:nvSpPr>
            <p:spPr>
              <a:xfrm>
                <a:off x="252549" y="313509"/>
                <a:ext cx="11321142" cy="2366482"/>
              </a:xfrm>
              <a:prstGeom prst="rect">
                <a:avLst/>
              </a:prstGeom>
              <a:blipFill>
                <a:blip r:embed="rId2"/>
                <a:stretch>
                  <a:fillRect l="-431" t="-1285"/>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413CE7AA-E509-EE7E-9898-D077AB7EFAF4}"/>
              </a:ext>
            </a:extLst>
          </p:cNvPr>
          <p:cNvPicPr>
            <a:picLocks noChangeAspect="1"/>
          </p:cNvPicPr>
          <p:nvPr/>
        </p:nvPicPr>
        <p:blipFill>
          <a:blip r:embed="rId3"/>
          <a:stretch>
            <a:fillRect/>
          </a:stretch>
        </p:blipFill>
        <p:spPr>
          <a:xfrm>
            <a:off x="252548" y="1786824"/>
            <a:ext cx="4010423" cy="3269001"/>
          </a:xfrm>
          <a:prstGeom prst="rect">
            <a:avLst/>
          </a:prstGeom>
        </p:spPr>
      </p:pic>
      <p:pic>
        <p:nvPicPr>
          <p:cNvPr id="7" name="Picture 6">
            <a:extLst>
              <a:ext uri="{FF2B5EF4-FFF2-40B4-BE49-F238E27FC236}">
                <a16:creationId xmlns:a16="http://schemas.microsoft.com/office/drawing/2014/main" id="{27B523CB-C089-6240-64A5-02790BD90FA9}"/>
              </a:ext>
            </a:extLst>
          </p:cNvPr>
          <p:cNvPicPr>
            <a:picLocks noChangeAspect="1"/>
          </p:cNvPicPr>
          <p:nvPr/>
        </p:nvPicPr>
        <p:blipFill>
          <a:blip r:embed="rId4"/>
          <a:stretch>
            <a:fillRect/>
          </a:stretch>
        </p:blipFill>
        <p:spPr>
          <a:xfrm>
            <a:off x="6744351" y="1786824"/>
            <a:ext cx="4010423" cy="3269001"/>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D8E1BBA-E71B-AA6A-EE65-364EB76FF81E}"/>
                  </a:ext>
                </a:extLst>
              </p:cNvPr>
              <p:cNvSpPr txBox="1"/>
              <p:nvPr/>
            </p:nvSpPr>
            <p:spPr>
              <a:xfrm>
                <a:off x="2527662" y="5413426"/>
                <a:ext cx="6100354" cy="485582"/>
              </a:xfrm>
              <a:prstGeom prst="rect">
                <a:avLst/>
              </a:prstGeom>
              <a:noFill/>
            </p:spPr>
            <p:txBody>
              <a:bodyPr wrap="square">
                <a:spAutoFit/>
              </a:bodyPr>
              <a:lstStyle/>
              <a:p>
                <a:pPr marL="914400" indent="457200"/>
                <a:r>
                  <a:rPr lang="en-US" sz="1800" dirty="0">
                    <a:effectLst/>
                    <a:latin typeface="Times New Roman" panose="02020603050405020304" pitchFamily="18" charset="0"/>
                    <a:ea typeface="Times New Roman" panose="02020603050405020304" pitchFamily="18" charset="0"/>
                  </a:rPr>
                  <a:t>Accuracy: </a:t>
                </a:r>
                <a14:m>
                  <m:oMath xmlns:m="http://schemas.openxmlformats.org/officeDocument/2006/math">
                    <m:f>
                      <m:fPr>
                        <m:ctrlPr>
                          <a:rPr lang="en-IN"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𝑇𝑃</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𝑇𝑁</m:t>
                        </m:r>
                      </m:num>
                      <m:den>
                        <m:r>
                          <a:rPr lang="en-US" sz="1800" i="1">
                            <a:effectLst/>
                            <a:latin typeface="Cambria Math" panose="02040503050406030204" pitchFamily="18" charset="0"/>
                            <a:ea typeface="Times New Roman" panose="02020603050405020304" pitchFamily="18" charset="0"/>
                          </a:rPr>
                          <m:t>𝑇𝑃</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𝑇𝑁</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𝐹𝑃</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𝐹𝑁</m:t>
                        </m:r>
                      </m:den>
                    </m:f>
                  </m:oMath>
                </a14:m>
                <a:r>
                  <a:rPr lang="en-US" sz="1800" dirty="0">
                    <a:effectLst/>
                    <a:latin typeface="Times New Roman" panose="02020603050405020304" pitchFamily="18" charset="0"/>
                    <a:ea typeface="Times New Roman" panose="02020603050405020304" pitchFamily="18" charset="0"/>
                  </a:rPr>
                  <a:t> = 0.77</a:t>
                </a:r>
                <a:endParaRPr lang="en-IN" sz="1400" dirty="0">
                  <a:effectLst/>
                  <a:latin typeface="Times New Roman" panose="02020603050405020304" pitchFamily="18" charset="0"/>
                  <a:ea typeface="Times New Roman" panose="02020603050405020304" pitchFamily="18" charset="0"/>
                </a:endParaRPr>
              </a:p>
            </p:txBody>
          </p:sp>
        </mc:Choice>
        <mc:Fallback>
          <p:sp>
            <p:nvSpPr>
              <p:cNvPr id="9" name="TextBox 8">
                <a:extLst>
                  <a:ext uri="{FF2B5EF4-FFF2-40B4-BE49-F238E27FC236}">
                    <a16:creationId xmlns:a16="http://schemas.microsoft.com/office/drawing/2014/main" id="{ED8E1BBA-E71B-AA6A-EE65-364EB76FF81E}"/>
                  </a:ext>
                </a:extLst>
              </p:cNvPr>
              <p:cNvSpPr txBox="1">
                <a:spLocks noRot="1" noChangeAspect="1" noMove="1" noResize="1" noEditPoints="1" noAdjustHandles="1" noChangeArrowheads="1" noChangeShapeType="1" noTextEdit="1"/>
              </p:cNvSpPr>
              <p:nvPr/>
            </p:nvSpPr>
            <p:spPr>
              <a:xfrm>
                <a:off x="2527662" y="5413426"/>
                <a:ext cx="6100354" cy="485582"/>
              </a:xfrm>
              <a:prstGeom prst="rect">
                <a:avLst/>
              </a:prstGeom>
              <a:blipFill>
                <a:blip r:embed="rId5"/>
                <a:stretch>
                  <a:fillRect b="-6250"/>
                </a:stretch>
              </a:blipFill>
            </p:spPr>
            <p:txBody>
              <a:bodyPr/>
              <a:lstStyle/>
              <a:p>
                <a:r>
                  <a:rPr lang="en-IN">
                    <a:noFill/>
                  </a:rPr>
                  <a:t> </a:t>
                </a:r>
              </a:p>
            </p:txBody>
          </p:sp>
        </mc:Fallback>
      </mc:AlternateContent>
    </p:spTree>
    <p:extLst>
      <p:ext uri="{BB962C8B-B14F-4D97-AF65-F5344CB8AC3E}">
        <p14:creationId xmlns:p14="http://schemas.microsoft.com/office/powerpoint/2010/main" val="404919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884C6E-61A1-D2F1-8497-23A13F564B7A}"/>
              </a:ext>
            </a:extLst>
          </p:cNvPr>
          <p:cNvPicPr>
            <a:picLocks noChangeAspect="1"/>
          </p:cNvPicPr>
          <p:nvPr/>
        </p:nvPicPr>
        <p:blipFill>
          <a:blip r:embed="rId2"/>
          <a:stretch>
            <a:fillRect/>
          </a:stretch>
        </p:blipFill>
        <p:spPr>
          <a:xfrm>
            <a:off x="659506" y="916152"/>
            <a:ext cx="4011237" cy="3263962"/>
          </a:xfrm>
          <a:prstGeom prst="rect">
            <a:avLst/>
          </a:prstGeom>
        </p:spPr>
      </p:pic>
      <p:pic>
        <p:nvPicPr>
          <p:cNvPr id="5" name="Picture 4">
            <a:extLst>
              <a:ext uri="{FF2B5EF4-FFF2-40B4-BE49-F238E27FC236}">
                <a16:creationId xmlns:a16="http://schemas.microsoft.com/office/drawing/2014/main" id="{3621E9DF-C7FA-C594-8785-EF0F83B3D78B}"/>
              </a:ext>
            </a:extLst>
          </p:cNvPr>
          <p:cNvPicPr>
            <a:picLocks noChangeAspect="1"/>
          </p:cNvPicPr>
          <p:nvPr/>
        </p:nvPicPr>
        <p:blipFill>
          <a:blip r:embed="rId3"/>
          <a:stretch>
            <a:fillRect/>
          </a:stretch>
        </p:blipFill>
        <p:spPr>
          <a:xfrm>
            <a:off x="6954262" y="916152"/>
            <a:ext cx="3999869" cy="326396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022170B-87BD-D23B-7858-22AA87B83C63}"/>
                  </a:ext>
                </a:extLst>
              </p:cNvPr>
              <p:cNvSpPr txBox="1"/>
              <p:nvPr/>
            </p:nvSpPr>
            <p:spPr>
              <a:xfrm>
                <a:off x="4199708" y="5065083"/>
                <a:ext cx="6100354" cy="485582"/>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Accuracy: </a:t>
                </a:r>
                <a14:m>
                  <m:oMath xmlns:m="http://schemas.openxmlformats.org/officeDocument/2006/math">
                    <m:f>
                      <m:fPr>
                        <m:ctrlPr>
                          <a:rPr lang="en-IN" sz="1800"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𝑇𝑁</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𝑇𝑁</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𝐹𝑁</m:t>
                        </m:r>
                      </m:den>
                    </m:f>
                  </m:oMath>
                </a14:m>
                <a:r>
                  <a:rPr lang="en-US" sz="1800" dirty="0">
                    <a:effectLst/>
                    <a:latin typeface="Times New Roman" panose="02020603050405020304" pitchFamily="18" charset="0"/>
                    <a:ea typeface="Times New Roman" panose="02020603050405020304" pitchFamily="18" charset="0"/>
                  </a:rPr>
                  <a:t> = 0.73</a:t>
                </a:r>
                <a:endParaRPr lang="en-IN" dirty="0"/>
              </a:p>
            </p:txBody>
          </p:sp>
        </mc:Choice>
        <mc:Fallback>
          <p:sp>
            <p:nvSpPr>
              <p:cNvPr id="7" name="TextBox 6">
                <a:extLst>
                  <a:ext uri="{FF2B5EF4-FFF2-40B4-BE49-F238E27FC236}">
                    <a16:creationId xmlns:a16="http://schemas.microsoft.com/office/drawing/2014/main" id="{0022170B-87BD-D23B-7858-22AA87B83C63}"/>
                  </a:ext>
                </a:extLst>
              </p:cNvPr>
              <p:cNvSpPr txBox="1">
                <a:spLocks noRot="1" noChangeAspect="1" noMove="1" noResize="1" noEditPoints="1" noAdjustHandles="1" noChangeArrowheads="1" noChangeShapeType="1" noTextEdit="1"/>
              </p:cNvSpPr>
              <p:nvPr/>
            </p:nvSpPr>
            <p:spPr>
              <a:xfrm>
                <a:off x="4199708" y="5065083"/>
                <a:ext cx="6100354" cy="485582"/>
              </a:xfrm>
              <a:prstGeom prst="rect">
                <a:avLst/>
              </a:prstGeom>
              <a:blipFill>
                <a:blip r:embed="rId4"/>
                <a:stretch>
                  <a:fillRect l="-899" b="-6250"/>
                </a:stretch>
              </a:blipFill>
            </p:spPr>
            <p:txBody>
              <a:bodyPr/>
              <a:lstStyle/>
              <a:p>
                <a:r>
                  <a:rPr lang="en-IN">
                    <a:noFill/>
                  </a:rPr>
                  <a:t> </a:t>
                </a:r>
              </a:p>
            </p:txBody>
          </p:sp>
        </mc:Fallback>
      </mc:AlternateContent>
    </p:spTree>
    <p:extLst>
      <p:ext uri="{BB962C8B-B14F-4D97-AF65-F5344CB8AC3E}">
        <p14:creationId xmlns:p14="http://schemas.microsoft.com/office/powerpoint/2010/main" val="2805633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Conclusion</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1339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762000" y="1104780"/>
            <a:ext cx="10744200" cy="45719"/>
          </a:xfrm>
          <a:prstGeom prst="rect">
            <a:avLst/>
          </a:prstGeom>
          <a:solidFill>
            <a:srgbClr val="7030A0"/>
          </a:solidFill>
          <a:ln w="25560">
            <a:solidFill>
              <a:srgbClr val="3A5F8B"/>
            </a:solidFill>
            <a:round/>
          </a:ln>
        </p:spPr>
      </p:sp>
      <p:sp>
        <p:nvSpPr>
          <p:cNvPr id="5" name="CustomShape 2"/>
          <p:cNvSpPr/>
          <p:nvPr/>
        </p:nvSpPr>
        <p:spPr>
          <a:xfrm>
            <a:off x="685800" y="575848"/>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CONCLUSION</a:t>
            </a:r>
            <a:endParaRPr lang="en-IN" sz="3200" dirty="0">
              <a:solidFill>
                <a:srgbClr val="C00000"/>
              </a:solidFill>
            </a:endParaRPr>
          </a:p>
        </p:txBody>
      </p:sp>
      <p:sp>
        <p:nvSpPr>
          <p:cNvPr id="2" name="Rectangle 1">
            <a:extLst>
              <a:ext uri="{FF2B5EF4-FFF2-40B4-BE49-F238E27FC236}">
                <a16:creationId xmlns:a16="http://schemas.microsoft.com/office/drawing/2014/main" id="{8DD19D55-BA82-6806-FC7D-4EFA241E888E}"/>
              </a:ext>
            </a:extLst>
          </p:cNvPr>
          <p:cNvSpPr/>
          <p:nvPr/>
        </p:nvSpPr>
        <p:spPr>
          <a:xfrm>
            <a:off x="762000" y="1463038"/>
            <a:ext cx="10744200" cy="4290182"/>
          </a:xfrm>
          <a:prstGeom prst="rect">
            <a:avLst/>
          </a:prstGeom>
        </p:spPr>
        <p:txBody>
          <a:bodyPr/>
          <a:lstStyle/>
          <a:p>
            <a:pPr lvl="0" algn="just">
              <a:buChar char="•"/>
            </a:pPr>
            <a:r>
              <a:rPr lang="en-US" dirty="0">
                <a:latin typeface="Times New Roman" panose="02020603050405020304" pitchFamily="18" charset="0"/>
                <a:cs typeface="Times New Roman" panose="02020603050405020304" pitchFamily="18" charset="0"/>
              </a:rPr>
              <a:t> This reviews the main methods of machine learning, and summarizes several representative applications after understanding the history of machine learning in the medical field and its current application. The typical ideas and algorithms are summarized. At the same time, the improvement method based on machine learning in the process of visiting is proposed. </a:t>
            </a:r>
          </a:p>
          <a:p>
            <a:pPr lvl="0" algn="just"/>
            <a:endParaRPr lang="en-US" dirty="0">
              <a:latin typeface="Times New Roman" panose="02020603050405020304" pitchFamily="18" charset="0"/>
              <a:cs typeface="Times New Roman" panose="02020603050405020304" pitchFamily="18" charset="0"/>
            </a:endParaRPr>
          </a:p>
          <a:p>
            <a:pPr lvl="0" algn="just">
              <a:buChar char="•"/>
            </a:pPr>
            <a:r>
              <a:rPr lang="en-US" dirty="0">
                <a:latin typeface="Times New Roman" panose="02020603050405020304" pitchFamily="18" charset="0"/>
                <a:cs typeface="Times New Roman" panose="02020603050405020304" pitchFamily="18" charset="0"/>
              </a:rPr>
              <a:t> However, this does not mean that ML is perfect. Whether in terms of technology, ethic or law, it has certain problems. The solution of these problems requires technicians and legal personnel. Working together, and how to strike a balance between manpower and machine is also a problem that everyone of us must face. </a:t>
            </a:r>
          </a:p>
        </p:txBody>
      </p:sp>
    </p:spTree>
    <p:extLst>
      <p:ext uri="{BB962C8B-B14F-4D97-AF65-F5344CB8AC3E}">
        <p14:creationId xmlns:p14="http://schemas.microsoft.com/office/powerpoint/2010/main" val="2800202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Future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90497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trans="7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2" name="CustomShape 1"/>
          <p:cNvSpPr/>
          <p:nvPr/>
        </p:nvSpPr>
        <p:spPr>
          <a:xfrm>
            <a:off x="2057520" y="4267080"/>
            <a:ext cx="8076600" cy="75600"/>
          </a:xfrm>
          <a:prstGeom prst="rect">
            <a:avLst/>
          </a:prstGeom>
          <a:solidFill>
            <a:srgbClr val="7030A0"/>
          </a:solidFill>
          <a:ln w="25560">
            <a:solidFill>
              <a:srgbClr val="3A5F8B"/>
            </a:solidFill>
            <a:round/>
          </a:ln>
        </p:spPr>
      </p:sp>
      <p:sp>
        <p:nvSpPr>
          <p:cNvPr id="83" name="CustomShape 2"/>
          <p:cNvSpPr/>
          <p:nvPr/>
        </p:nvSpPr>
        <p:spPr>
          <a:xfrm>
            <a:off x="1981560" y="3400425"/>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Abstract</a:t>
            </a:r>
            <a:r>
              <a:rPr kumimoji="0" lang="en-IN" sz="4400" b="1" i="0" u="none" strike="noStrike" kern="1200" cap="none" spc="0" normalizeH="0" baseline="0" noProof="0" dirty="0">
                <a:ln>
                  <a:noFill/>
                </a:ln>
                <a:solidFill>
                  <a:srgbClr val="000000"/>
                </a:solidFill>
                <a:effectLst/>
                <a:uLnTx/>
                <a:uFillTx/>
                <a:latin typeface="Arial Black" pitchFamily="34" charset="0"/>
                <a:ea typeface="+mn-ea"/>
                <a:cs typeface="+mn-cs"/>
              </a:rPr>
              <a:t> </a:t>
            </a:r>
            <a:endParaRPr kumimoji="0" sz="18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sp>
        <p:nvSpPr>
          <p:cNvPr id="84" name="CustomShape 3"/>
          <p:cNvSpPr/>
          <p:nvPr/>
        </p:nvSpPr>
        <p:spPr>
          <a:xfrm>
            <a:off x="2209800" y="1295280"/>
            <a:ext cx="7619400" cy="775800"/>
          </a:xfrm>
          <a:prstGeom prst="rect">
            <a:avLst/>
          </a:prstGeom>
        </p:spPr>
        <p:txBody>
          <a:bodyPr lIns="90000" tIns="45000" rIns="90000" bIns="45000"/>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4" name="TextBox 3">
            <a:extLst>
              <a:ext uri="{FF2B5EF4-FFF2-40B4-BE49-F238E27FC236}">
                <a16:creationId xmlns:a16="http://schemas.microsoft.com/office/drawing/2014/main" id="{29D1F104-2A15-AE29-441D-9C6D1BB8A1E9}"/>
              </a:ext>
            </a:extLst>
          </p:cNvPr>
          <p:cNvSpPr txBox="1"/>
          <p:nvPr/>
        </p:nvSpPr>
        <p:spPr>
          <a:xfrm>
            <a:off x="1123950" y="1100818"/>
            <a:ext cx="9944100" cy="5016758"/>
          </a:xfrm>
          <a:prstGeom prst="rect">
            <a:avLst/>
          </a:prstGeom>
          <a:noFill/>
        </p:spPr>
        <p:txBody>
          <a:bodyPr wrap="square" rtlCol="0">
            <a:spAutoFit/>
          </a:bodyPr>
          <a:lstStyle/>
          <a:p>
            <a:pPr algn="just"/>
            <a:r>
              <a:rPr lang="en-IN" sz="2200" dirty="0">
                <a:solidFill>
                  <a:srgbClr val="C00000"/>
                </a:solidFill>
                <a:latin typeface="Times New Roman" panose="02020603050405020304" pitchFamily="18" charset="0"/>
                <a:cs typeface="Times New Roman" panose="02020603050405020304" pitchFamily="18" charset="0"/>
              </a:rPr>
              <a:t>S</a:t>
            </a:r>
            <a:r>
              <a:rPr lang="en-IN" sz="2200" b="0" i="0" dirty="0">
                <a:solidFill>
                  <a:srgbClr val="C00000"/>
                </a:solidFill>
                <a:effectLst/>
                <a:latin typeface="Times New Roman" panose="02020603050405020304" pitchFamily="18" charset="0"/>
                <a:cs typeface="Times New Roman" panose="02020603050405020304" pitchFamily="18" charset="0"/>
              </a:rPr>
              <a:t>ome of the benefits machine learning applications in healthcare can bring health professionals: </a:t>
            </a:r>
            <a:endParaRPr lang="en-IN" sz="2200" b="1" dirty="0">
              <a:solidFill>
                <a:srgbClr val="0070C0"/>
              </a:solidFill>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diagnosis : </a:t>
            </a:r>
            <a:r>
              <a:rPr lang="en-IN" b="0" i="0" dirty="0">
                <a:effectLst/>
                <a:latin typeface="Times New Roman" panose="02020603050405020304" pitchFamily="18" charset="0"/>
                <a:cs typeface="Times New Roman" panose="02020603050405020304" pitchFamily="18" charset="0"/>
              </a:rPr>
              <a:t>ML in healthcare can be used to develop better diagnostic tools to analyse medical images.</a:t>
            </a:r>
          </a:p>
          <a:p>
            <a:pPr algn="just"/>
            <a:r>
              <a:rPr lang="en-IN" b="0" i="0" dirty="0">
                <a:effectLst/>
                <a:latin typeface="Times New Roman" panose="02020603050405020304" pitchFamily="18" charset="0"/>
                <a:cs typeface="Times New Roman" panose="02020603050405020304" pitchFamily="18" charset="0"/>
              </a:rPr>
              <a:t>For example, a machine learning algorithm can be used in medical imaging using pattern recognition to look for patterns that indicate a particular disease.</a:t>
            </a:r>
          </a:p>
          <a:p>
            <a:pPr algn="just"/>
            <a:endParaRPr lang="en-IN" b="1" i="0" dirty="0">
              <a:effectLst/>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Reducing costs</a:t>
            </a:r>
            <a:r>
              <a:rPr lang="en-IN" sz="2000" dirty="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 </a:t>
            </a:r>
            <a:r>
              <a:rPr lang="en-IN" b="0" i="0" dirty="0">
                <a:effectLst/>
                <a:latin typeface="Times New Roman" panose="02020603050405020304" pitchFamily="18" charset="0"/>
                <a:cs typeface="Times New Roman" panose="02020603050405020304" pitchFamily="18" charset="0"/>
              </a:rPr>
              <a:t>ML can be used to improve the efficiency of healthcare, which could lead to cost savings.</a:t>
            </a:r>
          </a:p>
          <a:p>
            <a:pPr algn="just"/>
            <a:r>
              <a:rPr lang="en-IN" b="0" i="0" dirty="0">
                <a:effectLst/>
                <a:latin typeface="Times New Roman" panose="02020603050405020304" pitchFamily="18" charset="0"/>
                <a:cs typeface="Times New Roman" panose="02020603050405020304" pitchFamily="18" charset="0"/>
              </a:rPr>
              <a:t>For example, machine learning in healthcare could be used to develop better algorithms for managing patient records or scheduling appointments. This could potentially help to reduce the amount of time and resources that are wasted on repetitive tasks in the healthcare system.</a:t>
            </a:r>
          </a:p>
          <a:p>
            <a:pPr algn="just"/>
            <a:endParaRPr lang="en-IN" b="1" dirty="0">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care : </a:t>
            </a:r>
            <a:r>
              <a:rPr lang="en-IN" b="0" i="0" dirty="0">
                <a:effectLst/>
                <a:latin typeface="Times New Roman" panose="02020603050405020304" pitchFamily="18" charset="0"/>
                <a:cs typeface="Times New Roman" panose="02020603050405020304" pitchFamily="18" charset="0"/>
              </a:rPr>
              <a:t>ML in healthcare can also be used to improve the quality of patient care.</a:t>
            </a:r>
            <a:r>
              <a:rPr lang="en-IN" b="0" i="0" dirty="0">
                <a:solidFill>
                  <a:srgbClr val="585656"/>
                </a:solidFill>
                <a:effectLst/>
                <a:latin typeface="Open Sans" panose="020B0606030504020204" pitchFamily="34" charset="0"/>
              </a:rPr>
              <a:t> </a:t>
            </a:r>
          </a:p>
          <a:p>
            <a:pPr algn="just"/>
            <a:r>
              <a:rPr lang="en-IN" b="0" i="0" dirty="0">
                <a:effectLst/>
                <a:latin typeface="Times New Roman" panose="02020603050405020304" pitchFamily="18" charset="0"/>
                <a:cs typeface="Times New Roman" panose="02020603050405020304" pitchFamily="18" charset="0"/>
              </a:rPr>
              <a:t>For example, deep learning algorithms could be used to develop systems that proactively monitor patients and provide alerts to medical devices or electronic health records when there are changes in their condition.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94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References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726823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85800" y="1067400"/>
            <a:ext cx="10744200" cy="50779"/>
          </a:xfrm>
          <a:prstGeom prst="rect">
            <a:avLst/>
          </a:prstGeom>
          <a:solidFill>
            <a:srgbClr val="7030A0"/>
          </a:solidFill>
          <a:ln w="25560">
            <a:solidFill>
              <a:srgbClr val="3A5F8B"/>
            </a:solidFill>
            <a:round/>
          </a:ln>
        </p:spPr>
      </p:sp>
      <p:sp>
        <p:nvSpPr>
          <p:cNvPr id="3" name="Rectangle 2"/>
          <p:cNvSpPr/>
          <p:nvPr/>
        </p:nvSpPr>
        <p:spPr>
          <a:xfrm>
            <a:off x="609600" y="533404"/>
            <a:ext cx="231582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pitchFamily="34" charset="0"/>
                <a:ea typeface="+mn-ea"/>
                <a:cs typeface="+mn-cs"/>
              </a:rPr>
              <a:t>REFERENCES</a:t>
            </a:r>
            <a:endParaRPr kumimoji="0" lang="en-US" sz="3200" b="0" i="0"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4" name="Rectangle 3">
            <a:extLst>
              <a:ext uri="{FF2B5EF4-FFF2-40B4-BE49-F238E27FC236}">
                <a16:creationId xmlns:a16="http://schemas.microsoft.com/office/drawing/2014/main" id="{15F06D00-CFAC-EA26-9D2E-F52666FE85AD}"/>
              </a:ext>
            </a:extLst>
          </p:cNvPr>
          <p:cNvSpPr/>
          <p:nvPr/>
        </p:nvSpPr>
        <p:spPr>
          <a:xfrm>
            <a:off x="685800" y="1219200"/>
            <a:ext cx="10744200" cy="48006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[1] G. Eason, B. Noble, and I.N. Sneddon, “On certain integrals of Lipschitz-Hankel type involving products of Bessel functions,” Phil. Trans. Roy. Soc. London, vol. A247, pp. 529-551, April 1955. (references)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[2] Jiang M, Zhang S, Huang J, et al. Scalable histopathological image analysis via supervised hashing with multiple features[J]. Medical Image Analysis, 2016, 34:3-12.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[3] Joanna J K, Pawel K . Automatic Classification of Specific Melanocytic Lesions Using Artificial Intelligence[J]. BioMed Research International, 2016, 2016:1-17.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[4] Lu-Cheng, Zhu,Yun-Liang, Ye,Wen-Hua, Luo,Meng, Su,Hang-Ping, Wei,Xue-Bang, Zhang,Juan, Wei,Chang-Lin, Zou.A model to discriminate malignant from benign thyroid nodules using artificial neural network.[J].PloS one,2013,8(12):e82211.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[5] Huang W C , Chang C P . Automatic Nasal Tumour Detection by grey prediction and Fuzzy C-Means clustering[C]// IEEE International Conference on Systems. IEEE, 2006.M. Young, The Technical Writer’s Handbook. Mill Valley, CA: University Science, 1989. </a:t>
            </a:r>
          </a:p>
        </p:txBody>
      </p:sp>
    </p:spTree>
    <p:extLst>
      <p:ext uri="{BB962C8B-B14F-4D97-AF65-F5344CB8AC3E}">
        <p14:creationId xmlns:p14="http://schemas.microsoft.com/office/powerpoint/2010/main" val="3369840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contrast="4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78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85800" y="1129847"/>
            <a:ext cx="10744200" cy="45719"/>
          </a:xfrm>
          <a:prstGeom prst="rect">
            <a:avLst/>
          </a:prstGeom>
          <a:solidFill>
            <a:srgbClr val="7030A0"/>
          </a:solidFill>
          <a:ln w="25560">
            <a:solidFill>
              <a:srgbClr val="3A5F8B"/>
            </a:solidFill>
            <a:round/>
          </a:ln>
        </p:spPr>
      </p:sp>
      <p:sp>
        <p:nvSpPr>
          <p:cNvPr id="5" name="TextBox 4"/>
          <p:cNvSpPr txBox="1"/>
          <p:nvPr/>
        </p:nvSpPr>
        <p:spPr>
          <a:xfrm>
            <a:off x="685800" y="586981"/>
            <a:ext cx="36576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itchFamily="34" charset="0"/>
                <a:ea typeface="+mn-ea"/>
                <a:cs typeface="+mn-cs"/>
              </a:rPr>
              <a:t>ABSTRACT</a:t>
            </a:r>
          </a:p>
        </p:txBody>
      </p:sp>
      <p:sp>
        <p:nvSpPr>
          <p:cNvPr id="2" name="Rectangle 1">
            <a:extLst>
              <a:ext uri="{FF2B5EF4-FFF2-40B4-BE49-F238E27FC236}">
                <a16:creationId xmlns:a16="http://schemas.microsoft.com/office/drawing/2014/main" id="{B61DE5B4-6BF9-9261-164A-F31CA5397240}"/>
              </a:ext>
            </a:extLst>
          </p:cNvPr>
          <p:cNvSpPr/>
          <p:nvPr/>
        </p:nvSpPr>
        <p:spPr>
          <a:xfrm>
            <a:off x="695324" y="1382286"/>
            <a:ext cx="10744199" cy="4485114"/>
          </a:xfrm>
          <a:prstGeom prst="rect">
            <a:avLst/>
          </a:prstGeom>
        </p:spPr>
        <p:txBody>
          <a:bodyPr/>
          <a:lstStyle/>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These years, with artificial intelligence and machine learning becoming the hotspot of research, several applications have emerged in each of these areas. It exists not only as a kind of academic frontier but also something close to our life. In this trend, the combination of medical care and machine learning becomes more and more tighter. The proposal of its main idea also greatly alleviated the existing situation of unbalanced medical distribution and resources strain.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summarizes some application of machine learning and auxiliary tumour treatment in the process of medical resource allocation and puts forward some new methods of application to realize it closer to human life in the era of artificial intelligence and the explores a good situation of mutual combination of medical industry and computer industry, which is benefit both</a:t>
            </a:r>
            <a:r>
              <a:rPr lang="en-US" sz="2000" dirty="0">
                <a:solidFill>
                  <a:prstClr val="black"/>
                </a:solidFill>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PencilGrayscale trans="7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6" name="CustomShape 1"/>
          <p:cNvSpPr/>
          <p:nvPr/>
        </p:nvSpPr>
        <p:spPr>
          <a:xfrm>
            <a:off x="1752600" y="4267200"/>
            <a:ext cx="8381520" cy="75480"/>
          </a:xfrm>
          <a:prstGeom prst="rect">
            <a:avLst/>
          </a:prstGeom>
          <a:solidFill>
            <a:srgbClr val="7030A0"/>
          </a:solidFill>
          <a:ln w="25560">
            <a:solidFill>
              <a:srgbClr val="3A5F8B"/>
            </a:solidFill>
            <a:round/>
          </a:ln>
        </p:spPr>
      </p:sp>
      <p:sp>
        <p:nvSpPr>
          <p:cNvPr id="47" name="CustomShape 2"/>
          <p:cNvSpPr/>
          <p:nvPr/>
        </p:nvSpPr>
        <p:spPr>
          <a:xfrm>
            <a:off x="647700" y="3409950"/>
            <a:ext cx="1089660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a:ea typeface="+mn-ea"/>
                <a:cs typeface="+mn-cs"/>
              </a:rPr>
              <a:t>INTRODUCTION</a:t>
            </a:r>
            <a:endParaRPr kumimoji="0" sz="54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762000" y="1066800"/>
            <a:ext cx="10668000" cy="76200"/>
          </a:xfrm>
          <a:prstGeom prst="rect">
            <a:avLst/>
          </a:prstGeom>
          <a:solidFill>
            <a:srgbClr val="7030A0"/>
          </a:solidFill>
          <a:ln w="25560">
            <a:solidFill>
              <a:srgbClr val="3A5F8B"/>
            </a:solidFill>
            <a:round/>
          </a:ln>
        </p:spPr>
      </p:sp>
      <p:sp>
        <p:nvSpPr>
          <p:cNvPr id="50" name="CustomShape 2"/>
          <p:cNvSpPr/>
          <p:nvPr/>
        </p:nvSpPr>
        <p:spPr>
          <a:xfrm>
            <a:off x="762000" y="489360"/>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INTRODUCTION</a:t>
            </a:r>
            <a:endParaRPr kumimoji="0"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5" name="TextBox 4"/>
          <p:cNvSpPr txBox="1"/>
          <p:nvPr/>
        </p:nvSpPr>
        <p:spPr>
          <a:xfrm>
            <a:off x="1828800" y="1447800"/>
            <a:ext cx="7620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 name="Rectangle 1">
            <a:extLst>
              <a:ext uri="{FF2B5EF4-FFF2-40B4-BE49-F238E27FC236}">
                <a16:creationId xmlns:a16="http://schemas.microsoft.com/office/drawing/2014/main" id="{8C319FBD-356E-9097-25F3-CD11562F17E3}"/>
              </a:ext>
            </a:extLst>
          </p:cNvPr>
          <p:cNvSpPr/>
          <p:nvPr/>
        </p:nvSpPr>
        <p:spPr>
          <a:xfrm>
            <a:off x="762000" y="1284327"/>
            <a:ext cx="10668000" cy="4857393"/>
          </a:xfrm>
          <a:prstGeom prst="rect">
            <a:avLst/>
          </a:prstGeom>
        </p:spPr>
        <p:txBody>
          <a:bodyPr/>
          <a:lstStyle/>
          <a:p>
            <a:pPr lvl="0" algn="just">
              <a:buChar char="•"/>
            </a:pPr>
            <a:r>
              <a:rPr lang="en-US" sz="2000" dirty="0">
                <a:latin typeface="Times New Roman" panose="02020603050405020304" pitchFamily="18" charset="0"/>
                <a:cs typeface="Times New Roman" panose="02020603050405020304" pitchFamily="18" charset="0"/>
              </a:rPr>
              <a:t>	In today’s society, medical care problems have become a hot topic, and problems such as the unbalance and insufficient allocation of medical resources has become increasingly apparent. In this situation, the application of ML has become the unavoidable trend in the current development of medical care. As early as 1972, the scientists in the University of Leeds in the UK has been trying to use artificial intelligence (ANN) algorithms to judge abdominal pain. Now, more and more researchers are committed to the combination of ML and medical care. The methods of pathological diagnosis of tumors, lung cancer, etc. by ML has gradually entered the field of vision. Some companies, such as Alibaba, Amazon, and Baidu have established their own research team working for it. </a:t>
            </a:r>
          </a:p>
          <a:p>
            <a:pPr lvl="0" algn="just"/>
            <a:endParaRPr lang="en-US" sz="2000" dirty="0">
              <a:latin typeface="Times New Roman" panose="02020603050405020304" pitchFamily="18" charset="0"/>
              <a:cs typeface="Times New Roman" panose="02020603050405020304" pitchFamily="18" charset="0"/>
            </a:endParaRPr>
          </a:p>
          <a:p>
            <a:pPr lvl="0" algn="just">
              <a:buChar char="•"/>
            </a:pPr>
            <a:r>
              <a:rPr lang="en-US" sz="2000" dirty="0">
                <a:latin typeface="Times New Roman" panose="02020603050405020304" pitchFamily="18" charset="0"/>
                <a:cs typeface="Times New Roman" panose="02020603050405020304" pitchFamily="18" charset="0"/>
              </a:rPr>
              <a:t>	This introduction of ML in medical care has greatly saved medical resources and provided a new way for citizens to see a doctor and facilitate people’s lives. At the same time, the demand of people also provides a new impetus for the research and development of ML, with promoting its continuous improvement.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Literature Review</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42575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C4393-D4E6-61AB-C183-655F25D40FE0}"/>
              </a:ext>
            </a:extLst>
          </p:cNvPr>
          <p:cNvPicPr>
            <a:picLocks noChangeAspect="1"/>
          </p:cNvPicPr>
          <p:nvPr/>
        </p:nvPicPr>
        <p:blipFill>
          <a:blip r:embed="rId2"/>
          <a:stretch>
            <a:fillRect/>
          </a:stretch>
        </p:blipFill>
        <p:spPr>
          <a:xfrm>
            <a:off x="671512" y="1219200"/>
            <a:ext cx="10848975" cy="104775"/>
          </a:xfrm>
          <a:prstGeom prst="rect">
            <a:avLst/>
          </a:prstGeom>
        </p:spPr>
      </p:pic>
      <p:sp>
        <p:nvSpPr>
          <p:cNvPr id="8" name="TextBox 7">
            <a:extLst>
              <a:ext uri="{FF2B5EF4-FFF2-40B4-BE49-F238E27FC236}">
                <a16:creationId xmlns:a16="http://schemas.microsoft.com/office/drawing/2014/main" id="{5AD1BC79-C4AD-C404-5EEB-4288F5192A54}"/>
              </a:ext>
            </a:extLst>
          </p:cNvPr>
          <p:cNvSpPr txBox="1"/>
          <p:nvPr/>
        </p:nvSpPr>
        <p:spPr>
          <a:xfrm>
            <a:off x="676224" y="609545"/>
            <a:ext cx="10253033"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all"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Detailed Study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186FE91-870F-4EBA-E09B-D3B2220B4593}"/>
              </a:ext>
            </a:extLst>
          </p:cNvPr>
          <p:cNvSpPr txBox="1"/>
          <p:nvPr/>
        </p:nvSpPr>
        <p:spPr>
          <a:xfrm>
            <a:off x="639304" y="1363781"/>
            <a:ext cx="10848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Automatic Detection Of Cerebral Microbleeds From MR Images Via 3D Convolutional Neural Networks</a:t>
            </a:r>
          </a:p>
        </p:txBody>
      </p:sp>
      <p:graphicFrame>
        <p:nvGraphicFramePr>
          <p:cNvPr id="21" name="Diagram 20">
            <a:extLst>
              <a:ext uri="{FF2B5EF4-FFF2-40B4-BE49-F238E27FC236}">
                <a16:creationId xmlns:a16="http://schemas.microsoft.com/office/drawing/2014/main" id="{B97EBDB3-0347-B450-AF42-FAC75B6123C2}"/>
              </a:ext>
            </a:extLst>
          </p:cNvPr>
          <p:cNvGraphicFramePr/>
          <p:nvPr/>
        </p:nvGraphicFramePr>
        <p:xfrm>
          <a:off x="636676" y="1981200"/>
          <a:ext cx="10848975" cy="4801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0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95B53-7157-36DC-25F1-7648DF0E975C}"/>
              </a:ext>
            </a:extLst>
          </p:cNvPr>
          <p:cNvPicPr>
            <a:picLocks noChangeAspect="1"/>
          </p:cNvPicPr>
          <p:nvPr/>
        </p:nvPicPr>
        <p:blipFill>
          <a:blip r:embed="rId2"/>
          <a:stretch>
            <a:fillRect/>
          </a:stretch>
        </p:blipFill>
        <p:spPr>
          <a:xfrm>
            <a:off x="990600" y="838200"/>
            <a:ext cx="10210800" cy="131984"/>
          </a:xfrm>
          <a:prstGeom prst="rect">
            <a:avLst/>
          </a:prstGeom>
        </p:spPr>
      </p:pic>
      <p:grpSp>
        <p:nvGrpSpPr>
          <p:cNvPr id="8" name="Diagram group">
            <a:extLst>
              <a:ext uri="{FF2B5EF4-FFF2-40B4-BE49-F238E27FC236}">
                <a16:creationId xmlns:a16="http://schemas.microsoft.com/office/drawing/2014/main" id="{B1B7661A-B00C-8ADB-9BD2-1954A8F703A9}"/>
              </a:ext>
            </a:extLst>
          </p:cNvPr>
          <p:cNvGrpSpPr/>
          <p:nvPr/>
        </p:nvGrpSpPr>
        <p:grpSpPr>
          <a:xfrm>
            <a:off x="671512" y="2432568"/>
            <a:ext cx="10848975" cy="1676400"/>
            <a:chOff x="0" y="3341789"/>
            <a:chExt cx="10848975" cy="1246253"/>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89430D2C-47BF-CD9E-1C29-7EE50FC4D93F}"/>
                </a:ext>
              </a:extLst>
            </p:cNvPr>
            <p:cNvGrpSpPr/>
            <p:nvPr/>
          </p:nvGrpSpPr>
          <p:grpSpPr>
            <a:xfrm>
              <a:off x="0" y="3341789"/>
              <a:ext cx="10848975" cy="1246253"/>
              <a:chOff x="0" y="3341789"/>
              <a:chExt cx="10848975" cy="1246253"/>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19B2F512-EF11-12CF-42B4-8F0E2D9C6F7E}"/>
                  </a:ext>
                </a:extLst>
              </p:cNvPr>
              <p:cNvSpPr/>
              <p:nvPr/>
            </p:nvSpPr>
            <p:spPr>
              <a:xfrm>
                <a:off x="0" y="3341789"/>
                <a:ext cx="10848975" cy="1246253"/>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7927090-13ED-D3FD-FCE8-2CD25C5535C9}"/>
                  </a:ext>
                </a:extLst>
              </p:cNvPr>
              <p:cNvSpPr txBox="1"/>
              <p:nvPr/>
            </p:nvSpPr>
            <p:spPr>
              <a:xfrm>
                <a:off x="60837" y="3402626"/>
                <a:ext cx="10727301" cy="11245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Compared with traditional sliding window strategy, the proposed 3D FCN strategy can remove massive redundant computations and dramatically speed up the detection process. We constructed a large dataset with 320 volumetric MR scans and performed extensive experiments to validate the proposed method, which achieved a high sensitivity of 93.16% with an average number of 2.74 false positives per subject, outperforming previous methods using low-level descriptors or 2D CNNs by a significant margin. </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12" name="Diagram group">
            <a:extLst>
              <a:ext uri="{FF2B5EF4-FFF2-40B4-BE49-F238E27FC236}">
                <a16:creationId xmlns:a16="http://schemas.microsoft.com/office/drawing/2014/main" id="{11281115-C0D3-1751-9C2A-817332C67C94}"/>
              </a:ext>
            </a:extLst>
          </p:cNvPr>
          <p:cNvGrpSpPr/>
          <p:nvPr/>
        </p:nvGrpSpPr>
        <p:grpSpPr>
          <a:xfrm>
            <a:off x="664613" y="1157669"/>
            <a:ext cx="10848975" cy="1087414"/>
            <a:chOff x="0" y="2677091"/>
            <a:chExt cx="10848975" cy="612229"/>
          </a:xfrm>
          <a:scene3d>
            <a:camera prst="orthographicFront">
              <a:rot lat="0" lon="0" rev="0"/>
            </a:camera>
            <a:lightRig rig="balanced" dir="t">
              <a:rot lat="0" lon="0" rev="8700000"/>
            </a:lightRig>
          </a:scene3d>
        </p:grpSpPr>
        <p:grpSp>
          <p:nvGrpSpPr>
            <p:cNvPr id="13" name="Group 12">
              <a:extLst>
                <a:ext uri="{FF2B5EF4-FFF2-40B4-BE49-F238E27FC236}">
                  <a16:creationId xmlns:a16="http://schemas.microsoft.com/office/drawing/2014/main" id="{74AD9366-0962-A79E-52F3-D839D2271F73}"/>
                </a:ext>
              </a:extLst>
            </p:cNvPr>
            <p:cNvGrpSpPr/>
            <p:nvPr/>
          </p:nvGrpSpPr>
          <p:grpSpPr>
            <a:xfrm>
              <a:off x="0" y="2677091"/>
              <a:ext cx="10848975" cy="612229"/>
              <a:chOff x="0" y="2677091"/>
              <a:chExt cx="10848975" cy="612229"/>
            </a:xfrm>
            <a:scene3d>
              <a:camera prst="orthographicFront">
                <a:rot lat="0" lon="0" rev="0"/>
              </a:camera>
              <a:lightRig rig="balanced" dir="t">
                <a:rot lat="0" lon="0" rev="8700000"/>
              </a:lightRig>
            </a:scene3d>
          </p:grpSpPr>
          <p:sp>
            <p:nvSpPr>
              <p:cNvPr id="14" name="Rectangle: Rounded Corners 13">
                <a:extLst>
                  <a:ext uri="{FF2B5EF4-FFF2-40B4-BE49-F238E27FC236}">
                    <a16:creationId xmlns:a16="http://schemas.microsoft.com/office/drawing/2014/main" id="{67E0090F-C227-61CD-E317-AFE27B20E9C5}"/>
                  </a:ext>
                </a:extLst>
              </p:cNvPr>
              <p:cNvSpPr/>
              <p:nvPr/>
            </p:nvSpPr>
            <p:spPr>
              <a:xfrm>
                <a:off x="0" y="2677091"/>
                <a:ext cx="10848975" cy="612229"/>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5" name="Rectangle: Rounded Corners 4">
                <a:extLst>
                  <a:ext uri="{FF2B5EF4-FFF2-40B4-BE49-F238E27FC236}">
                    <a16:creationId xmlns:a16="http://schemas.microsoft.com/office/drawing/2014/main" id="{7AF5D456-A49C-C5FB-43ED-3E84249D94C0}"/>
                  </a:ext>
                </a:extLst>
              </p:cNvPr>
              <p:cNvSpPr txBox="1"/>
              <p:nvPr/>
            </p:nvSpPr>
            <p:spPr>
              <a:xfrm>
                <a:off x="29887" y="2706978"/>
                <a:ext cx="10789201" cy="55245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They first exploit a 3D fully convolutional network (FCN) strategy to retrieve the candidates with high probabilities of being CMBs, and then apply a well-trained 3D CNN discrimination model to distinguish CMBs from hard mimics.</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sp>
        <p:nvSpPr>
          <p:cNvPr id="2" name="TextBox 1">
            <a:extLst>
              <a:ext uri="{FF2B5EF4-FFF2-40B4-BE49-F238E27FC236}">
                <a16:creationId xmlns:a16="http://schemas.microsoft.com/office/drawing/2014/main" id="{6814943A-4FBF-A218-CE1D-2E3A283E65C5}"/>
              </a:ext>
            </a:extLst>
          </p:cNvPr>
          <p:cNvSpPr txBox="1"/>
          <p:nvPr/>
        </p:nvSpPr>
        <p:spPr>
          <a:xfrm>
            <a:off x="671512" y="4567575"/>
            <a:ext cx="10855874" cy="13352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LIMITATIONS</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This procedure is laborious, time-consuming, and error prone.</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It consumes high cost. </a:t>
            </a:r>
            <a:endParaRPr kumimoji="0" lang="en-IN"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406255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TotalTime>
  <Words>2183</Words>
  <Application>Microsoft Office PowerPoint</Application>
  <PresentationFormat>Widescreen</PresentationFormat>
  <Paragraphs>164</Paragraphs>
  <Slides>33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Black</vt:lpstr>
      <vt:lpstr>Bookman Old Style</vt:lpstr>
      <vt:lpstr>Calibri</vt:lpstr>
      <vt:lpstr>Cambria Math</vt:lpstr>
      <vt:lpstr>Carlito</vt:lpstr>
      <vt:lpstr>Gill Sans MT</vt:lpstr>
      <vt:lpstr>Open Sans</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 Reddy</dc:creator>
  <cp:lastModifiedBy>rohith reddy</cp:lastModifiedBy>
  <cp:revision>109</cp:revision>
  <dcterms:created xsi:type="dcterms:W3CDTF">2023-02-07T10:13:24Z</dcterms:created>
  <dcterms:modified xsi:type="dcterms:W3CDTF">2023-04-11T18:47:48Z</dcterms:modified>
</cp:coreProperties>
</file>